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0" r:id="rId4"/>
  </p:sldMasterIdLst>
  <p:sldIdLst>
    <p:sldId id="293" r:id="rId5"/>
    <p:sldId id="295" r:id="rId6"/>
    <p:sldId id="296" r:id="rId7"/>
    <p:sldId id="309" r:id="rId8"/>
    <p:sldId id="315" r:id="rId9"/>
    <p:sldId id="316" r:id="rId10"/>
    <p:sldId id="311" r:id="rId11"/>
    <p:sldId id="298" r:id="rId12"/>
    <p:sldId id="312" r:id="rId13"/>
    <p:sldId id="313" r:id="rId14"/>
    <p:sldId id="314" r:id="rId15"/>
    <p:sldId id="317" r:id="rId16"/>
    <p:sldId id="318" r:id="rId17"/>
    <p:sldId id="319" r:id="rId18"/>
    <p:sldId id="320" r:id="rId19"/>
    <p:sldId id="299" r:id="rId20"/>
    <p:sldId id="321" r:id="rId21"/>
    <p:sldId id="325" r:id="rId22"/>
    <p:sldId id="322" r:id="rId23"/>
    <p:sldId id="324" r:id="rId24"/>
    <p:sldId id="302" r:id="rId25"/>
    <p:sldId id="326" r:id="rId26"/>
    <p:sldId id="304" r:id="rId27"/>
    <p:sldId id="305" r:id="rId28"/>
    <p:sldId id="307" r:id="rId29"/>
    <p:sldId id="327" r:id="rId30"/>
    <p:sldId id="328" r:id="rId31"/>
  </p:sldIdLst>
  <p:sldSz cx="12192000" cy="6858000"/>
  <p:notesSz cx="6858000" cy="9144000"/>
  <p:embeddedFontLst>
    <p:embeddedFont>
      <p:font typeface="Avenir Next LT Pro" panose="020B0504020202020204" pitchFamily="34" charset="0"/>
      <p:regular r:id="rId32"/>
      <p:bold r:id="rId33"/>
      <p:italic r:id="rId34"/>
      <p:boldItalic r:id="rId35"/>
    </p:embeddedFont>
    <p:embeddedFont>
      <p:font typeface="Avenir Next LT Pro Light" panose="020B0304020202020204" pitchFamily="34" charset="0"/>
      <p:regular r:id="rId36"/>
      <p:italic r:id="rId37"/>
    </p:embeddedFont>
    <p:embeddedFont>
      <p:font typeface="Dank Mono" panose="00000509000000000000" pitchFamily="50" charset="0"/>
      <p:regular r:id="rId38"/>
      <p:italic r:id="rId39"/>
    </p:embeddedFont>
    <p:embeddedFont>
      <p:font typeface="Garamond" panose="02020404030301010803" pitchFamily="18" charset="0"/>
      <p:regular r:id="rId40"/>
      <p:bold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B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73E31-F14D-4332-9315-45DCC304410A}" v="11" dt="2020-04-20T17:35:02.681"/>
    <p1510:client id="{2251F25F-B675-4319-B533-DC2B891EC496}" v="3" dt="2020-04-20T06:21:27.3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42" autoAdjust="0"/>
    <p:restoredTop sz="94619" autoAdjust="0"/>
  </p:normalViewPr>
  <p:slideViewPr>
    <p:cSldViewPr snapToGrid="0">
      <p:cViewPr varScale="1">
        <p:scale>
          <a:sx n="90" d="100"/>
          <a:sy n="9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custT="1"/>
      <dgm:spPr/>
      <dgm:t>
        <a:bodyPr/>
        <a:lstStyle/>
        <a:p>
          <a:r>
            <a:rPr lang="en-US" sz="1400" dirty="0">
              <a:latin typeface="Dank Mono" panose="020F0502020204030204" pitchFamily="50" charset="0"/>
            </a:rPr>
            <a:t>Planning Phase</a:t>
          </a:r>
        </a:p>
      </dgm:t>
    </dgm:pt>
    <dgm:pt modelId="{C7C70553-EB1A-4554-849D-8153CC4AFCEB}" type="parTrans" cxnId="{A2DF84EA-DA42-4F03-BD6F-8E8D9966CB10}">
      <dgm:prSet/>
      <dgm:spPr/>
      <dgm:t>
        <a:bodyPr/>
        <a:lstStyle/>
        <a:p>
          <a:endParaRPr lang="en-US" sz="2400">
            <a:latin typeface="Dank Mono" panose="020F0502020204030204" pitchFamily="50" charset="0"/>
          </a:endParaRPr>
        </a:p>
      </dgm:t>
    </dgm:pt>
    <dgm:pt modelId="{61990FFE-20A5-4112-BACD-16BA28C36EBA}" type="sibTrans" cxnId="{A2DF84EA-DA42-4F03-BD6F-8E8D9966CB10}">
      <dgm:prSet/>
      <dgm:spPr/>
      <dgm:t>
        <a:bodyPr/>
        <a:lstStyle/>
        <a:p>
          <a:endParaRPr lang="en-US" sz="2400">
            <a:latin typeface="Dank Mono" panose="020F0502020204030204" pitchFamily="50" charset="0"/>
          </a:endParaRPr>
        </a:p>
      </dgm:t>
    </dgm:pt>
    <dgm:pt modelId="{9DB38719-EEF9-4638-91CE-8E8C646CC524}">
      <dgm:prSet custT="1"/>
      <dgm:spPr/>
      <dgm:t>
        <a:bodyPr/>
        <a:lstStyle/>
        <a:p>
          <a:r>
            <a:rPr lang="en-US" sz="1400" dirty="0">
              <a:latin typeface="Dank Mono" panose="020F0502020204030204" pitchFamily="50" charset="0"/>
            </a:rPr>
            <a:t>Plan the steps for manually breaking into a Wi-Fi network</a:t>
          </a:r>
        </a:p>
      </dgm:t>
    </dgm:pt>
    <dgm:pt modelId="{2D70C797-29DD-498F-9D71-4F6A2362408D}" type="parTrans" cxnId="{82C2E40D-9BC0-4ADA-915E-708000D2737D}">
      <dgm:prSet/>
      <dgm:spPr/>
      <dgm:t>
        <a:bodyPr/>
        <a:lstStyle/>
        <a:p>
          <a:endParaRPr lang="en-US" sz="2400">
            <a:latin typeface="Dank Mono" panose="020F0502020204030204" pitchFamily="50" charset="0"/>
          </a:endParaRPr>
        </a:p>
      </dgm:t>
    </dgm:pt>
    <dgm:pt modelId="{B8EFC625-D79E-4B16-A077-46ABEB1913DC}" type="sibTrans" cxnId="{82C2E40D-9BC0-4ADA-915E-708000D2737D}">
      <dgm:prSet/>
      <dgm:spPr/>
      <dgm:t>
        <a:bodyPr/>
        <a:lstStyle/>
        <a:p>
          <a:endParaRPr lang="en-US" sz="2400">
            <a:latin typeface="Dank Mono" panose="020F0502020204030204" pitchFamily="50" charset="0"/>
          </a:endParaRPr>
        </a:p>
      </dgm:t>
    </dgm:pt>
    <dgm:pt modelId="{5FC34D3A-C8D4-483C-8695-507470E74D50}">
      <dgm:prSet custT="1"/>
      <dgm:spPr/>
      <dgm:t>
        <a:bodyPr/>
        <a:lstStyle/>
        <a:p>
          <a:r>
            <a:rPr lang="en-US" sz="1400" dirty="0">
              <a:latin typeface="Dank Mono" panose="020F0502020204030204" pitchFamily="50" charset="0"/>
            </a:rPr>
            <a:t>Development Phase I</a:t>
          </a:r>
        </a:p>
      </dgm:t>
    </dgm:pt>
    <dgm:pt modelId="{9978A89C-C2F1-4241-807C-13619E6D6376}" type="parTrans" cxnId="{277179CE-E2F5-4733-8D23-9E37CACB7B9E}">
      <dgm:prSet/>
      <dgm:spPr/>
      <dgm:t>
        <a:bodyPr/>
        <a:lstStyle/>
        <a:p>
          <a:endParaRPr lang="en-US" sz="2400">
            <a:latin typeface="Dank Mono" panose="020F0502020204030204" pitchFamily="50" charset="0"/>
          </a:endParaRPr>
        </a:p>
      </dgm:t>
    </dgm:pt>
    <dgm:pt modelId="{1DECF9F5-40C0-4379-BCCE-7BCAAD54807B}" type="sibTrans" cxnId="{277179CE-E2F5-4733-8D23-9E37CACB7B9E}">
      <dgm:prSet/>
      <dgm:spPr/>
      <dgm:t>
        <a:bodyPr/>
        <a:lstStyle/>
        <a:p>
          <a:endParaRPr lang="en-US" sz="2400">
            <a:latin typeface="Dank Mono" panose="020F0502020204030204" pitchFamily="50" charset="0"/>
          </a:endParaRPr>
        </a:p>
      </dgm:t>
    </dgm:pt>
    <dgm:pt modelId="{C057D6ED-8F49-42DC-B8A7-C07F68F0F734}">
      <dgm:prSet custT="1"/>
      <dgm:spPr/>
      <dgm:t>
        <a:bodyPr/>
        <a:lstStyle/>
        <a:p>
          <a:r>
            <a:rPr lang="en-US" sz="1400" dirty="0">
              <a:latin typeface="Dank Mono" panose="020F0502020204030204" pitchFamily="50" charset="0"/>
            </a:rPr>
            <a:t>Using Python, simulate the manual process of breaking into a Wi-Fi network.</a:t>
          </a:r>
        </a:p>
      </dgm:t>
    </dgm:pt>
    <dgm:pt modelId="{131D11D9-3030-4E3B-8F84-0108E6497B2A}" type="parTrans" cxnId="{FB0FA082-3950-4822-951F-05A1A9548F18}">
      <dgm:prSet/>
      <dgm:spPr/>
      <dgm:t>
        <a:bodyPr/>
        <a:lstStyle/>
        <a:p>
          <a:endParaRPr lang="en-US" sz="2400">
            <a:latin typeface="Dank Mono" panose="020F0502020204030204" pitchFamily="50" charset="0"/>
          </a:endParaRPr>
        </a:p>
      </dgm:t>
    </dgm:pt>
    <dgm:pt modelId="{6E885013-4246-43E1-A818-2251A99C8FD2}" type="sibTrans" cxnId="{FB0FA082-3950-4822-951F-05A1A9548F18}">
      <dgm:prSet/>
      <dgm:spPr/>
      <dgm:t>
        <a:bodyPr/>
        <a:lstStyle/>
        <a:p>
          <a:endParaRPr lang="en-US" sz="2400">
            <a:latin typeface="Dank Mono" panose="020F0502020204030204" pitchFamily="50" charset="0"/>
          </a:endParaRPr>
        </a:p>
      </dgm:t>
    </dgm:pt>
    <dgm:pt modelId="{9845D52A-E054-4EB0-A5A3-32AE7DC6D645}">
      <dgm:prSet custT="1"/>
      <dgm:spPr/>
      <dgm:t>
        <a:bodyPr/>
        <a:lstStyle/>
        <a:p>
          <a:r>
            <a:rPr lang="en-US" sz="1400" dirty="0">
              <a:latin typeface="Dank Mono" panose="020F0502020204030204" pitchFamily="50" charset="0"/>
            </a:rPr>
            <a:t>Development Phase II</a:t>
          </a:r>
        </a:p>
      </dgm:t>
    </dgm:pt>
    <dgm:pt modelId="{952EE001-86C3-4022-96EE-ABDB540B8A78}" type="parTrans" cxnId="{B04C6215-C46D-4282-963F-02A26E25C8AB}">
      <dgm:prSet/>
      <dgm:spPr/>
      <dgm:t>
        <a:bodyPr/>
        <a:lstStyle/>
        <a:p>
          <a:endParaRPr lang="en-US" sz="2400">
            <a:latin typeface="Dank Mono" panose="020F0502020204030204" pitchFamily="50" charset="0"/>
          </a:endParaRPr>
        </a:p>
      </dgm:t>
    </dgm:pt>
    <dgm:pt modelId="{796364FD-7651-493A-AEE5-8DD45DF8EEAC}" type="sibTrans" cxnId="{B04C6215-C46D-4282-963F-02A26E25C8AB}">
      <dgm:prSet/>
      <dgm:spPr/>
      <dgm:t>
        <a:bodyPr/>
        <a:lstStyle/>
        <a:p>
          <a:endParaRPr lang="en-US" sz="2400">
            <a:latin typeface="Dank Mono" panose="020F0502020204030204" pitchFamily="50" charset="0"/>
          </a:endParaRPr>
        </a:p>
      </dgm:t>
    </dgm:pt>
    <dgm:pt modelId="{566C4A8F-CE66-4FF5-AF11-6C385F74A275}">
      <dgm:prSet custT="1"/>
      <dgm:spPr/>
      <dgm:t>
        <a:bodyPr/>
        <a:lstStyle/>
        <a:p>
          <a:r>
            <a:rPr lang="en-US" sz="1400" dirty="0">
              <a:latin typeface="Dank Mono" panose="020F0502020204030204" pitchFamily="50" charset="0"/>
            </a:rPr>
            <a:t>Generate a wordlist using the password structure of Charter Spectrum networks.</a:t>
          </a:r>
        </a:p>
      </dgm:t>
    </dgm:pt>
    <dgm:pt modelId="{375C5A5E-5F04-4FE8-98F8-795867C18A18}" type="parTrans" cxnId="{66E8CE3C-459F-4648-B4D7-5039298A0E92}">
      <dgm:prSet/>
      <dgm:spPr/>
      <dgm:t>
        <a:bodyPr/>
        <a:lstStyle/>
        <a:p>
          <a:endParaRPr lang="en-US" sz="2400">
            <a:latin typeface="Dank Mono" panose="020F0502020204030204" pitchFamily="50" charset="0"/>
          </a:endParaRPr>
        </a:p>
      </dgm:t>
    </dgm:pt>
    <dgm:pt modelId="{E74B8A5E-78D9-4E5B-86E1-203DE271581F}" type="sibTrans" cxnId="{66E8CE3C-459F-4648-B4D7-5039298A0E92}">
      <dgm:prSet/>
      <dgm:spPr/>
      <dgm:t>
        <a:bodyPr/>
        <a:lstStyle/>
        <a:p>
          <a:endParaRPr lang="en-US" sz="2400">
            <a:latin typeface="Dank Mono" panose="020F0502020204030204" pitchFamily="50" charset="0"/>
          </a:endParaRPr>
        </a:p>
      </dgm:t>
    </dgm:pt>
    <dgm:pt modelId="{9AC77E87-FC4D-4F04-889B-73358514DC0D}">
      <dgm:prSet custT="1"/>
      <dgm:spPr/>
      <dgm:t>
        <a:bodyPr/>
        <a:lstStyle/>
        <a:p>
          <a:r>
            <a:rPr lang="en-US" sz="1400" dirty="0">
              <a:latin typeface="Dank Mono" panose="020F0502020204030204" pitchFamily="50" charset="0"/>
            </a:rPr>
            <a:t>Compilation Phase</a:t>
          </a:r>
        </a:p>
      </dgm:t>
    </dgm:pt>
    <dgm:pt modelId="{B29F90F6-921F-42B9-A496-5D121F61821E}" type="parTrans" cxnId="{04774158-8FAB-47B4-A2EE-D3D3A7E958BE}">
      <dgm:prSet/>
      <dgm:spPr/>
      <dgm:t>
        <a:bodyPr/>
        <a:lstStyle/>
        <a:p>
          <a:endParaRPr lang="en-US" sz="2400">
            <a:latin typeface="Dank Mono" panose="020F0502020204030204" pitchFamily="50" charset="0"/>
          </a:endParaRPr>
        </a:p>
      </dgm:t>
    </dgm:pt>
    <dgm:pt modelId="{3A77AB9A-DF29-465E-A0A5-D4FA3D0C537F}" type="sibTrans" cxnId="{04774158-8FAB-47B4-A2EE-D3D3A7E958BE}">
      <dgm:prSet/>
      <dgm:spPr/>
      <dgm:t>
        <a:bodyPr/>
        <a:lstStyle/>
        <a:p>
          <a:endParaRPr lang="en-US" sz="2400">
            <a:latin typeface="Dank Mono" panose="020F0502020204030204" pitchFamily="50" charset="0"/>
          </a:endParaRPr>
        </a:p>
      </dgm:t>
    </dgm:pt>
    <dgm:pt modelId="{C2F0E5C9-2943-4A9B-872F-ECF6B159E9F4}">
      <dgm:prSet custT="1"/>
      <dgm:spPr/>
      <dgm:t>
        <a:bodyPr/>
        <a:lstStyle/>
        <a:p>
          <a:r>
            <a:rPr lang="en-US" sz="1400" dirty="0">
              <a:latin typeface="Dank Mono" panose="020F0502020204030204" pitchFamily="50" charset="0"/>
            </a:rPr>
            <a:t>Combine capture, validation, and decryption processes</a:t>
          </a:r>
        </a:p>
      </dgm:t>
    </dgm:pt>
    <dgm:pt modelId="{8FBB852D-32B7-4273-9DE3-951F1CFE69EC}" type="parTrans" cxnId="{F7608388-5A1F-4FE9-96E5-520EA7B1F725}">
      <dgm:prSet/>
      <dgm:spPr/>
      <dgm:t>
        <a:bodyPr/>
        <a:lstStyle/>
        <a:p>
          <a:endParaRPr lang="en-US" sz="2400">
            <a:latin typeface="Dank Mono" panose="020F0502020204030204" pitchFamily="50" charset="0"/>
          </a:endParaRPr>
        </a:p>
      </dgm:t>
    </dgm:pt>
    <dgm:pt modelId="{1A62CB6F-38D7-44F2-AFAB-0C4382E3DA24}" type="sibTrans" cxnId="{F7608388-5A1F-4FE9-96E5-520EA7B1F725}">
      <dgm:prSet/>
      <dgm:spPr/>
      <dgm:t>
        <a:bodyPr/>
        <a:lstStyle/>
        <a:p>
          <a:endParaRPr lang="en-US" sz="2400">
            <a:latin typeface="Dank Mono" panose="020F0502020204030204" pitchFamily="50" charset="0"/>
          </a:endParaRPr>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4">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4"/>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3"/>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4">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4">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4"/>
      <dgm:spPr/>
    </dgm:pt>
    <dgm:pt modelId="{D3810F1D-4B00-48FE-B4C9-510F3F52C1C3}" type="pres">
      <dgm:prSet presAssocID="{9AC77E87-FC4D-4F04-889B-73358514DC0D}" presName="EmptyPane" presStyleCnt="0"/>
      <dgm:spPr/>
    </dgm:pt>
  </dgm:ptLst>
  <dgm:cxnLst>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BD204A29-3AE9-4D43-8D20-E6691DA3D10E}" type="presOf" srcId="{566C4A8F-CE66-4FF5-AF11-6C385F74A275}" destId="{DEDEAEC8-775B-4A0E-BDF8-C0B5BC0821DF}"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0" destOrd="0" parTransId="{375C5A5E-5F04-4FE8-98F8-795867C18A18}" sibTransId="{E74B8A5E-78D9-4E5B-86E1-203DE271581F}"/>
    <dgm:cxn modelId="{6D67163F-4880-4E0E-B95A-F0DDE2AB3673}" type="presOf" srcId="{C2F0E5C9-2943-4A9B-872F-ECF6B159E9F4}" destId="{BFDCC47A-3FE9-44B5-9256-8406C22486BA}" srcOrd="0" destOrd="0" presId="urn:microsoft.com/office/officeart/2016/7/layout/HexagonTimeline"/>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FB0FA082-3950-4822-951F-05A1A9548F18}" srcId="{5FC34D3A-C8D4-483C-8695-507470E74D50}" destId="{C057D6ED-8F49-42DC-B8A7-C07F68F0F734}" srcOrd="0" destOrd="0" parTransId="{131D11D9-3030-4E3B-8F84-0108E6497B2A}" sibTransId="{6E885013-4246-43E1-A818-2251A99C8FD2}"/>
    <dgm:cxn modelId="{F7608388-5A1F-4FE9-96E5-520EA7B1F725}" srcId="{9AC77E87-FC4D-4F04-889B-73358514DC0D}" destId="{C2F0E5C9-2943-4A9B-872F-ECF6B159E9F4}" srcOrd="0" destOrd="0" parTransId="{8FBB852D-32B7-4273-9DE3-951F1CFE69EC}" sibTransId="{1A62CB6F-38D7-44F2-AFAB-0C4382E3DA24}"/>
    <dgm:cxn modelId="{A6BB1BBC-671E-4B35-937E-DD6E947B3158}" type="presOf" srcId="{C057D6ED-8F49-42DC-B8A7-C07F68F0F734}"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6F54FC-D366-4830-B134-B3F086F94323}"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EB37474-B5A1-42A3-A81C-C8D6D4746A00}">
      <dgm:prSet phldrT="[Text]"/>
      <dgm:spPr/>
      <dgm:t>
        <a:bodyPr/>
        <a:lstStyle/>
        <a:p>
          <a:pPr>
            <a:lnSpc>
              <a:spcPct val="100000"/>
            </a:lnSpc>
          </a:pPr>
          <a:r>
            <a:rPr lang="en-US" dirty="0">
              <a:latin typeface="Dank Mono" panose="00000509000000000000" pitchFamily="50" charset="0"/>
            </a:rPr>
            <a:t>Prepare the devices</a:t>
          </a:r>
        </a:p>
      </dgm:t>
    </dgm:pt>
    <dgm:pt modelId="{8CB2F8F0-C254-41BB-833F-DE205E2CA7AA}" type="parTrans" cxnId="{49D8DD25-1BE2-4B10-9C33-B05194044BAC}">
      <dgm:prSet/>
      <dgm:spPr/>
      <dgm:t>
        <a:bodyPr/>
        <a:lstStyle/>
        <a:p>
          <a:endParaRPr lang="en-US">
            <a:latin typeface="Dank Mono" panose="00000509000000000000" pitchFamily="50" charset="0"/>
          </a:endParaRPr>
        </a:p>
      </dgm:t>
    </dgm:pt>
    <dgm:pt modelId="{4A01BAFE-78EB-4060-BC37-47757B2AB3E3}" type="sibTrans" cxnId="{49D8DD25-1BE2-4B10-9C33-B05194044BAC}">
      <dgm:prSet/>
      <dgm:spPr/>
      <dgm:t>
        <a:bodyPr/>
        <a:lstStyle/>
        <a:p>
          <a:endParaRPr lang="en-US">
            <a:latin typeface="Dank Mono" panose="00000509000000000000" pitchFamily="50" charset="0"/>
          </a:endParaRPr>
        </a:p>
      </dgm:t>
    </dgm:pt>
    <dgm:pt modelId="{62D5AA7C-D379-42E5-B7A3-FEBDC887075F}">
      <dgm:prSet phldrT="[Text]"/>
      <dgm:spPr/>
      <dgm:t>
        <a:bodyPr/>
        <a:lstStyle/>
        <a:p>
          <a:pPr>
            <a:lnSpc>
              <a:spcPct val="100000"/>
            </a:lnSpc>
          </a:pPr>
          <a:r>
            <a:rPr lang="en-US" dirty="0">
              <a:latin typeface="Dank Mono" panose="00000509000000000000" pitchFamily="50" charset="0"/>
            </a:rPr>
            <a:t>Using Airmon-ng to setup the device to attack networks</a:t>
          </a:r>
        </a:p>
      </dgm:t>
    </dgm:pt>
    <dgm:pt modelId="{A4A469E8-92CD-4E8F-B063-E5475B7A756A}" type="parTrans" cxnId="{0077DBD5-2315-4C08-9761-0440245A0584}">
      <dgm:prSet/>
      <dgm:spPr/>
      <dgm:t>
        <a:bodyPr/>
        <a:lstStyle/>
        <a:p>
          <a:endParaRPr lang="en-US">
            <a:latin typeface="Dank Mono" panose="00000509000000000000" pitchFamily="50" charset="0"/>
          </a:endParaRPr>
        </a:p>
      </dgm:t>
    </dgm:pt>
    <dgm:pt modelId="{CEE5844D-7D5C-4647-AE97-D405771B32DD}" type="sibTrans" cxnId="{0077DBD5-2315-4C08-9761-0440245A0584}">
      <dgm:prSet/>
      <dgm:spPr/>
      <dgm:t>
        <a:bodyPr/>
        <a:lstStyle/>
        <a:p>
          <a:endParaRPr lang="en-US">
            <a:latin typeface="Dank Mono" panose="00000509000000000000" pitchFamily="50" charset="0"/>
          </a:endParaRPr>
        </a:p>
      </dgm:t>
    </dgm:pt>
    <dgm:pt modelId="{574A994E-391E-4B2A-B7D4-40C8EF0DA226}">
      <dgm:prSet phldrT="[Text]"/>
      <dgm:spPr/>
      <dgm:t>
        <a:bodyPr/>
        <a:lstStyle/>
        <a:p>
          <a:pPr>
            <a:lnSpc>
              <a:spcPct val="100000"/>
            </a:lnSpc>
          </a:pPr>
          <a:r>
            <a:rPr lang="en-US" dirty="0">
              <a:latin typeface="Dank Mono" panose="00000509000000000000" pitchFamily="50" charset="0"/>
            </a:rPr>
            <a:t>Search for networks</a:t>
          </a:r>
        </a:p>
      </dgm:t>
    </dgm:pt>
    <dgm:pt modelId="{8F2DABA9-FB06-44BE-9328-29CA95969FF7}" type="parTrans" cxnId="{F322CD9E-2080-4C2C-B05C-C42AAF1A31A0}">
      <dgm:prSet/>
      <dgm:spPr/>
      <dgm:t>
        <a:bodyPr/>
        <a:lstStyle/>
        <a:p>
          <a:endParaRPr lang="en-US">
            <a:latin typeface="Dank Mono" panose="00000509000000000000" pitchFamily="50" charset="0"/>
          </a:endParaRPr>
        </a:p>
      </dgm:t>
    </dgm:pt>
    <dgm:pt modelId="{7D29C6AF-0777-459A-A76D-F7D5555D80E7}" type="sibTrans" cxnId="{F322CD9E-2080-4C2C-B05C-C42AAF1A31A0}">
      <dgm:prSet/>
      <dgm:spPr/>
      <dgm:t>
        <a:bodyPr/>
        <a:lstStyle/>
        <a:p>
          <a:endParaRPr lang="en-US">
            <a:latin typeface="Dank Mono" panose="00000509000000000000" pitchFamily="50" charset="0"/>
          </a:endParaRPr>
        </a:p>
      </dgm:t>
    </dgm:pt>
    <dgm:pt modelId="{426291B2-0CA6-44D0-A12A-405DC5DE1DDC}">
      <dgm:prSet phldrT="[Text]"/>
      <dgm:spPr/>
      <dgm:t>
        <a:bodyPr/>
        <a:lstStyle/>
        <a:p>
          <a:pPr>
            <a:lnSpc>
              <a:spcPct val="100000"/>
            </a:lnSpc>
          </a:pPr>
          <a:r>
            <a:rPr lang="en-US" dirty="0">
              <a:latin typeface="Dank Mono" panose="00000509000000000000" pitchFamily="50" charset="0"/>
            </a:rPr>
            <a:t>Using Airodump-ng/Wash to find potential targets</a:t>
          </a:r>
        </a:p>
      </dgm:t>
    </dgm:pt>
    <dgm:pt modelId="{BC93156D-FB4F-47CA-9AE2-0B2A595D68AE}" type="parTrans" cxnId="{3DF2C508-56FC-45DE-AB05-DE5D86E35442}">
      <dgm:prSet/>
      <dgm:spPr/>
      <dgm:t>
        <a:bodyPr/>
        <a:lstStyle/>
        <a:p>
          <a:endParaRPr lang="en-US">
            <a:latin typeface="Dank Mono" panose="00000509000000000000" pitchFamily="50" charset="0"/>
          </a:endParaRPr>
        </a:p>
      </dgm:t>
    </dgm:pt>
    <dgm:pt modelId="{8260C59A-4592-48C1-8203-C4D51B5A19B3}" type="sibTrans" cxnId="{3DF2C508-56FC-45DE-AB05-DE5D86E35442}">
      <dgm:prSet/>
      <dgm:spPr/>
      <dgm:t>
        <a:bodyPr/>
        <a:lstStyle/>
        <a:p>
          <a:endParaRPr lang="en-US">
            <a:latin typeface="Dank Mono" panose="00000509000000000000" pitchFamily="50" charset="0"/>
          </a:endParaRPr>
        </a:p>
      </dgm:t>
    </dgm:pt>
    <dgm:pt modelId="{0F33E622-B13F-4351-B516-6E8397C2826E}">
      <dgm:prSet phldrT="[Text]"/>
      <dgm:spPr/>
      <dgm:t>
        <a:bodyPr/>
        <a:lstStyle/>
        <a:p>
          <a:pPr>
            <a:lnSpc>
              <a:spcPct val="100000"/>
            </a:lnSpc>
          </a:pPr>
          <a:r>
            <a:rPr lang="en-US" dirty="0">
              <a:latin typeface="Dank Mono" panose="00000509000000000000" pitchFamily="50" charset="0"/>
            </a:rPr>
            <a:t>Select and parse target details</a:t>
          </a:r>
        </a:p>
      </dgm:t>
    </dgm:pt>
    <dgm:pt modelId="{9D41120B-804F-493E-A84D-5FDFC7324F85}" type="parTrans" cxnId="{6FEAE6FB-CD8D-40B7-A681-6F706414B12F}">
      <dgm:prSet/>
      <dgm:spPr/>
      <dgm:t>
        <a:bodyPr/>
        <a:lstStyle/>
        <a:p>
          <a:endParaRPr lang="en-US">
            <a:latin typeface="Dank Mono" panose="00000509000000000000" pitchFamily="50" charset="0"/>
          </a:endParaRPr>
        </a:p>
      </dgm:t>
    </dgm:pt>
    <dgm:pt modelId="{5AF22765-742A-4BD4-9ACF-4A0F6932EB4A}" type="sibTrans" cxnId="{6FEAE6FB-CD8D-40B7-A681-6F706414B12F}">
      <dgm:prSet/>
      <dgm:spPr/>
      <dgm:t>
        <a:bodyPr/>
        <a:lstStyle/>
        <a:p>
          <a:endParaRPr lang="en-US">
            <a:latin typeface="Dank Mono" panose="00000509000000000000" pitchFamily="50" charset="0"/>
          </a:endParaRPr>
        </a:p>
      </dgm:t>
    </dgm:pt>
    <dgm:pt modelId="{899B59F2-890A-46E9-9F29-241318370A04}">
      <dgm:prSet phldrT="[Text]"/>
      <dgm:spPr/>
      <dgm:t>
        <a:bodyPr/>
        <a:lstStyle/>
        <a:p>
          <a:pPr>
            <a:lnSpc>
              <a:spcPct val="100000"/>
            </a:lnSpc>
          </a:pPr>
          <a:r>
            <a:rPr lang="en-US" dirty="0">
              <a:latin typeface="Dank Mono" panose="00000509000000000000" pitchFamily="50" charset="0"/>
            </a:rPr>
            <a:t>Log target information and find any clients/devices connected to the target</a:t>
          </a:r>
        </a:p>
      </dgm:t>
    </dgm:pt>
    <dgm:pt modelId="{508D1BB7-0F35-4F17-BD20-38E3AEEA966C}" type="parTrans" cxnId="{E4092940-2ADA-4DC3-AE0B-46C864A30997}">
      <dgm:prSet/>
      <dgm:spPr/>
      <dgm:t>
        <a:bodyPr/>
        <a:lstStyle/>
        <a:p>
          <a:endParaRPr lang="en-US">
            <a:latin typeface="Dank Mono" panose="00000509000000000000" pitchFamily="50" charset="0"/>
          </a:endParaRPr>
        </a:p>
      </dgm:t>
    </dgm:pt>
    <dgm:pt modelId="{873800ED-7E16-4944-84B6-4C6B4965B189}" type="sibTrans" cxnId="{E4092940-2ADA-4DC3-AE0B-46C864A30997}">
      <dgm:prSet/>
      <dgm:spPr/>
      <dgm:t>
        <a:bodyPr/>
        <a:lstStyle/>
        <a:p>
          <a:endParaRPr lang="en-US">
            <a:latin typeface="Dank Mono" panose="00000509000000000000" pitchFamily="50" charset="0"/>
          </a:endParaRPr>
        </a:p>
      </dgm:t>
    </dgm:pt>
    <dgm:pt modelId="{2C216417-9BEC-4F14-9661-672A75E9B307}">
      <dgm:prSet phldrT="[Text]"/>
      <dgm:spPr/>
      <dgm:t>
        <a:bodyPr/>
        <a:lstStyle/>
        <a:p>
          <a:pPr>
            <a:lnSpc>
              <a:spcPct val="100000"/>
            </a:lnSpc>
          </a:pPr>
          <a:r>
            <a:rPr lang="en-US" dirty="0">
              <a:latin typeface="Dank Mono" panose="00000509000000000000" pitchFamily="50" charset="0"/>
            </a:rPr>
            <a:t>Attack the network</a:t>
          </a:r>
        </a:p>
      </dgm:t>
    </dgm:pt>
    <dgm:pt modelId="{99D6F18D-21F4-4404-887D-FD5D74D657F8}" type="parTrans" cxnId="{C0D0B3E8-FCBB-4DE3-A64E-28B84A152CC5}">
      <dgm:prSet/>
      <dgm:spPr/>
      <dgm:t>
        <a:bodyPr/>
        <a:lstStyle/>
        <a:p>
          <a:endParaRPr lang="en-US">
            <a:latin typeface="Dank Mono" panose="00000509000000000000" pitchFamily="50" charset="0"/>
          </a:endParaRPr>
        </a:p>
      </dgm:t>
    </dgm:pt>
    <dgm:pt modelId="{79FE66E2-B4E2-480F-B1FB-F4BBBFCEEB1A}" type="sibTrans" cxnId="{C0D0B3E8-FCBB-4DE3-A64E-28B84A152CC5}">
      <dgm:prSet/>
      <dgm:spPr/>
      <dgm:t>
        <a:bodyPr/>
        <a:lstStyle/>
        <a:p>
          <a:endParaRPr lang="en-US">
            <a:latin typeface="Dank Mono" panose="00000509000000000000" pitchFamily="50" charset="0"/>
          </a:endParaRPr>
        </a:p>
      </dgm:t>
    </dgm:pt>
    <dgm:pt modelId="{8BC9DCA5-7739-4BC4-AE60-5D5ECF29A0A1}">
      <dgm:prSet phldrT="[Text]"/>
      <dgm:spPr/>
      <dgm:t>
        <a:bodyPr/>
        <a:lstStyle/>
        <a:p>
          <a:pPr>
            <a:lnSpc>
              <a:spcPct val="100000"/>
            </a:lnSpc>
          </a:pPr>
          <a:r>
            <a:rPr lang="en-US" dirty="0">
              <a:latin typeface="Dank Mono" panose="00000509000000000000" pitchFamily="50" charset="0"/>
            </a:rPr>
            <a:t>Using Airodump-ng concurrently with Aireplay-ng to deauthorize clients and capture the password</a:t>
          </a:r>
        </a:p>
      </dgm:t>
    </dgm:pt>
    <dgm:pt modelId="{680367E3-98D9-4D59-BFD1-29186023B759}" type="parTrans" cxnId="{A08C41DA-F4EE-4AF6-A367-FCD2E9FA6E39}">
      <dgm:prSet/>
      <dgm:spPr/>
      <dgm:t>
        <a:bodyPr/>
        <a:lstStyle/>
        <a:p>
          <a:endParaRPr lang="en-US">
            <a:latin typeface="Dank Mono" panose="00000509000000000000" pitchFamily="50" charset="0"/>
          </a:endParaRPr>
        </a:p>
      </dgm:t>
    </dgm:pt>
    <dgm:pt modelId="{4012F314-53D8-489C-A910-FECEA54739DD}" type="sibTrans" cxnId="{A08C41DA-F4EE-4AF6-A367-FCD2E9FA6E39}">
      <dgm:prSet/>
      <dgm:spPr/>
      <dgm:t>
        <a:bodyPr/>
        <a:lstStyle/>
        <a:p>
          <a:endParaRPr lang="en-US">
            <a:latin typeface="Dank Mono" panose="00000509000000000000" pitchFamily="50" charset="0"/>
          </a:endParaRPr>
        </a:p>
      </dgm:t>
    </dgm:pt>
    <dgm:pt modelId="{0FC4BE59-44FB-4650-ABC2-C6EE0539B9FD}">
      <dgm:prSet phldrT="[Text]"/>
      <dgm:spPr/>
      <dgm:t>
        <a:bodyPr/>
        <a:lstStyle/>
        <a:p>
          <a:pPr>
            <a:lnSpc>
              <a:spcPct val="100000"/>
            </a:lnSpc>
          </a:pPr>
          <a:r>
            <a:rPr lang="en-US" dirty="0">
              <a:latin typeface="Dank Mono" panose="00000509000000000000" pitchFamily="50" charset="0"/>
            </a:rPr>
            <a:t>Decrypt the password</a:t>
          </a:r>
        </a:p>
      </dgm:t>
    </dgm:pt>
    <dgm:pt modelId="{C005DA49-9575-4988-82EC-D446348BAF9D}" type="parTrans" cxnId="{8125F51B-4302-4526-B1C5-284E94353ABB}">
      <dgm:prSet/>
      <dgm:spPr/>
      <dgm:t>
        <a:bodyPr/>
        <a:lstStyle/>
        <a:p>
          <a:endParaRPr lang="en-US">
            <a:latin typeface="Dank Mono" panose="00000509000000000000" pitchFamily="50" charset="0"/>
          </a:endParaRPr>
        </a:p>
      </dgm:t>
    </dgm:pt>
    <dgm:pt modelId="{4A91D658-66A5-4B9B-ABD8-1DE9922B7F0D}" type="sibTrans" cxnId="{8125F51B-4302-4526-B1C5-284E94353ABB}">
      <dgm:prSet/>
      <dgm:spPr/>
      <dgm:t>
        <a:bodyPr/>
        <a:lstStyle/>
        <a:p>
          <a:endParaRPr lang="en-US">
            <a:latin typeface="Dank Mono" panose="00000509000000000000" pitchFamily="50" charset="0"/>
          </a:endParaRPr>
        </a:p>
      </dgm:t>
    </dgm:pt>
    <dgm:pt modelId="{DC508E6D-70F4-4E0F-88E7-86E94CE218FD}">
      <dgm:prSet phldrT="[Text]"/>
      <dgm:spPr/>
      <dgm:t>
        <a:bodyPr/>
        <a:lstStyle/>
        <a:p>
          <a:pPr>
            <a:lnSpc>
              <a:spcPct val="100000"/>
            </a:lnSpc>
          </a:pPr>
          <a:r>
            <a:rPr lang="en-US" dirty="0">
              <a:latin typeface="Dank Mono" panose="00000509000000000000" pitchFamily="50" charset="0"/>
            </a:rPr>
            <a:t>Using Aircrack-ng concurrently with the wordlist generator program to decrypt the password</a:t>
          </a:r>
        </a:p>
      </dgm:t>
    </dgm:pt>
    <dgm:pt modelId="{E710E957-5C7D-4BAC-8B4E-5E4B267251EB}" type="parTrans" cxnId="{BF666968-40DD-4E89-84EF-C442F3292E94}">
      <dgm:prSet/>
      <dgm:spPr/>
      <dgm:t>
        <a:bodyPr/>
        <a:lstStyle/>
        <a:p>
          <a:endParaRPr lang="en-US">
            <a:latin typeface="Dank Mono" panose="00000509000000000000" pitchFamily="50" charset="0"/>
          </a:endParaRPr>
        </a:p>
      </dgm:t>
    </dgm:pt>
    <dgm:pt modelId="{50F84A0C-F4C0-4028-8EC9-5805336F8234}" type="sibTrans" cxnId="{BF666968-40DD-4E89-84EF-C442F3292E94}">
      <dgm:prSet/>
      <dgm:spPr/>
      <dgm:t>
        <a:bodyPr/>
        <a:lstStyle/>
        <a:p>
          <a:endParaRPr lang="en-US">
            <a:latin typeface="Dank Mono" panose="00000509000000000000" pitchFamily="50" charset="0"/>
          </a:endParaRPr>
        </a:p>
      </dgm:t>
    </dgm:pt>
    <dgm:pt modelId="{A23199E2-0156-4D4A-96EE-2128035977F9}" type="pres">
      <dgm:prSet presAssocID="{E86F54FC-D366-4830-B134-B3F086F94323}" presName="root" presStyleCnt="0">
        <dgm:presLayoutVars>
          <dgm:dir/>
          <dgm:resizeHandles val="exact"/>
        </dgm:presLayoutVars>
      </dgm:prSet>
      <dgm:spPr/>
    </dgm:pt>
    <dgm:pt modelId="{3D0563F0-D063-4335-BDE6-519FBB344B0F}" type="pres">
      <dgm:prSet presAssocID="{2EB37474-B5A1-42A3-A81C-C8D6D4746A00}" presName="compNode" presStyleCnt="0"/>
      <dgm:spPr/>
    </dgm:pt>
    <dgm:pt modelId="{9F16138E-D228-4270-881C-9B89A92EE396}" type="pres">
      <dgm:prSet presAssocID="{2EB37474-B5A1-42A3-A81C-C8D6D4746A00}" presName="bgRect" presStyleLbl="bgShp" presStyleIdx="0" presStyleCnt="5"/>
      <dgm:spPr/>
    </dgm:pt>
    <dgm:pt modelId="{2B2081CF-1646-407F-92F6-BA5895A8A769}" type="pres">
      <dgm:prSet presAssocID="{2EB37474-B5A1-42A3-A81C-C8D6D4746A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5057895A-A2C5-4186-8144-7E479A65BF9B}" type="pres">
      <dgm:prSet presAssocID="{2EB37474-B5A1-42A3-A81C-C8D6D4746A00}" presName="spaceRect" presStyleCnt="0"/>
      <dgm:spPr/>
    </dgm:pt>
    <dgm:pt modelId="{440E3B17-1A5B-4565-A6FA-87666FDE676B}" type="pres">
      <dgm:prSet presAssocID="{2EB37474-B5A1-42A3-A81C-C8D6D4746A00}" presName="parTx" presStyleLbl="revTx" presStyleIdx="0" presStyleCnt="10">
        <dgm:presLayoutVars>
          <dgm:chMax val="0"/>
          <dgm:chPref val="0"/>
        </dgm:presLayoutVars>
      </dgm:prSet>
      <dgm:spPr/>
    </dgm:pt>
    <dgm:pt modelId="{00DE5279-1CF8-4FBA-8EF1-21C319A729C9}" type="pres">
      <dgm:prSet presAssocID="{2EB37474-B5A1-42A3-A81C-C8D6D4746A00}" presName="desTx" presStyleLbl="revTx" presStyleIdx="1" presStyleCnt="10">
        <dgm:presLayoutVars/>
      </dgm:prSet>
      <dgm:spPr/>
    </dgm:pt>
    <dgm:pt modelId="{EBCEEB94-67CB-4301-8F3B-A84A6A64DF41}" type="pres">
      <dgm:prSet presAssocID="{4A01BAFE-78EB-4060-BC37-47757B2AB3E3}" presName="sibTrans" presStyleCnt="0"/>
      <dgm:spPr/>
    </dgm:pt>
    <dgm:pt modelId="{24B7D32C-FFAD-4970-848A-27287C734D8C}" type="pres">
      <dgm:prSet presAssocID="{574A994E-391E-4B2A-B7D4-40C8EF0DA226}" presName="compNode" presStyleCnt="0"/>
      <dgm:spPr/>
    </dgm:pt>
    <dgm:pt modelId="{C05531E6-EA76-45A1-A818-93AE35A2DB5A}" type="pres">
      <dgm:prSet presAssocID="{574A994E-391E-4B2A-B7D4-40C8EF0DA226}" presName="bgRect" presStyleLbl="bgShp" presStyleIdx="1" presStyleCnt="5"/>
      <dgm:spPr/>
    </dgm:pt>
    <dgm:pt modelId="{E6051A6E-3AA0-4C8A-9C3D-994D7B0B4B5E}" type="pres">
      <dgm:prSet presAssocID="{574A994E-391E-4B2A-B7D4-40C8EF0DA22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114CB48-46AD-4C0A-87B0-F7C3A4821584}" type="pres">
      <dgm:prSet presAssocID="{574A994E-391E-4B2A-B7D4-40C8EF0DA226}" presName="spaceRect" presStyleCnt="0"/>
      <dgm:spPr/>
    </dgm:pt>
    <dgm:pt modelId="{B7C46459-C749-4B12-B872-EF81467175E9}" type="pres">
      <dgm:prSet presAssocID="{574A994E-391E-4B2A-B7D4-40C8EF0DA226}" presName="parTx" presStyleLbl="revTx" presStyleIdx="2" presStyleCnt="10">
        <dgm:presLayoutVars>
          <dgm:chMax val="0"/>
          <dgm:chPref val="0"/>
        </dgm:presLayoutVars>
      </dgm:prSet>
      <dgm:spPr/>
    </dgm:pt>
    <dgm:pt modelId="{B4EC53CD-A840-4A56-9D88-C63FFCA0CDEB}" type="pres">
      <dgm:prSet presAssocID="{574A994E-391E-4B2A-B7D4-40C8EF0DA226}" presName="desTx" presStyleLbl="revTx" presStyleIdx="3" presStyleCnt="10">
        <dgm:presLayoutVars/>
      </dgm:prSet>
      <dgm:spPr/>
    </dgm:pt>
    <dgm:pt modelId="{7D72BD4E-A084-4A3A-A8CC-44FBB8DDC409}" type="pres">
      <dgm:prSet presAssocID="{7D29C6AF-0777-459A-A76D-F7D5555D80E7}" presName="sibTrans" presStyleCnt="0"/>
      <dgm:spPr/>
    </dgm:pt>
    <dgm:pt modelId="{20DCEC11-9422-4558-A979-93275433A422}" type="pres">
      <dgm:prSet presAssocID="{0F33E622-B13F-4351-B516-6E8397C2826E}" presName="compNode" presStyleCnt="0"/>
      <dgm:spPr/>
    </dgm:pt>
    <dgm:pt modelId="{8356A67E-E4E6-4FBD-AACE-6638926085BC}" type="pres">
      <dgm:prSet presAssocID="{0F33E622-B13F-4351-B516-6E8397C2826E}" presName="bgRect" presStyleLbl="bgShp" presStyleIdx="2" presStyleCnt="5"/>
      <dgm:spPr/>
    </dgm:pt>
    <dgm:pt modelId="{0947577F-9231-4CC1-A80D-32CE743AD535}" type="pres">
      <dgm:prSet presAssocID="{0F33E622-B13F-4351-B516-6E8397C2826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35937B5-5083-48A5-BEA3-4E6D7E348689}" type="pres">
      <dgm:prSet presAssocID="{0F33E622-B13F-4351-B516-6E8397C2826E}" presName="spaceRect" presStyleCnt="0"/>
      <dgm:spPr/>
    </dgm:pt>
    <dgm:pt modelId="{8CDAD30B-EEEA-4CAB-B0B4-F1759E895655}" type="pres">
      <dgm:prSet presAssocID="{0F33E622-B13F-4351-B516-6E8397C2826E}" presName="parTx" presStyleLbl="revTx" presStyleIdx="4" presStyleCnt="10">
        <dgm:presLayoutVars>
          <dgm:chMax val="0"/>
          <dgm:chPref val="0"/>
        </dgm:presLayoutVars>
      </dgm:prSet>
      <dgm:spPr/>
    </dgm:pt>
    <dgm:pt modelId="{06C8D99E-D285-49CB-8547-273860184F3F}" type="pres">
      <dgm:prSet presAssocID="{0F33E622-B13F-4351-B516-6E8397C2826E}" presName="desTx" presStyleLbl="revTx" presStyleIdx="5" presStyleCnt="10">
        <dgm:presLayoutVars/>
      </dgm:prSet>
      <dgm:spPr/>
    </dgm:pt>
    <dgm:pt modelId="{DC857F80-0867-4248-9040-A8B15688A1F4}" type="pres">
      <dgm:prSet presAssocID="{5AF22765-742A-4BD4-9ACF-4A0F6932EB4A}" presName="sibTrans" presStyleCnt="0"/>
      <dgm:spPr/>
    </dgm:pt>
    <dgm:pt modelId="{9B612769-4C4A-443B-ABEC-82E8749CBBA1}" type="pres">
      <dgm:prSet presAssocID="{2C216417-9BEC-4F14-9661-672A75E9B307}" presName="compNode" presStyleCnt="0"/>
      <dgm:spPr/>
    </dgm:pt>
    <dgm:pt modelId="{92C6D9D9-40FB-4EF2-B39B-1F6327D33D2D}" type="pres">
      <dgm:prSet presAssocID="{2C216417-9BEC-4F14-9661-672A75E9B307}" presName="bgRect" presStyleLbl="bgShp" presStyleIdx="3" presStyleCnt="5"/>
      <dgm:spPr/>
    </dgm:pt>
    <dgm:pt modelId="{B5BF25DE-5E9A-446E-A033-4AC8E39A35FF}" type="pres">
      <dgm:prSet presAssocID="{2C216417-9BEC-4F14-9661-672A75E9B3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B81762E9-2904-4E24-96AC-E0066431F43D}" type="pres">
      <dgm:prSet presAssocID="{2C216417-9BEC-4F14-9661-672A75E9B307}" presName="spaceRect" presStyleCnt="0"/>
      <dgm:spPr/>
    </dgm:pt>
    <dgm:pt modelId="{0D4A2109-FBCD-45E0-A988-08CF928D545F}" type="pres">
      <dgm:prSet presAssocID="{2C216417-9BEC-4F14-9661-672A75E9B307}" presName="parTx" presStyleLbl="revTx" presStyleIdx="6" presStyleCnt="10">
        <dgm:presLayoutVars>
          <dgm:chMax val="0"/>
          <dgm:chPref val="0"/>
        </dgm:presLayoutVars>
      </dgm:prSet>
      <dgm:spPr/>
    </dgm:pt>
    <dgm:pt modelId="{4913CF35-7B4B-41F1-9AFA-BFFBDC387B42}" type="pres">
      <dgm:prSet presAssocID="{2C216417-9BEC-4F14-9661-672A75E9B307}" presName="desTx" presStyleLbl="revTx" presStyleIdx="7" presStyleCnt="10">
        <dgm:presLayoutVars/>
      </dgm:prSet>
      <dgm:spPr/>
    </dgm:pt>
    <dgm:pt modelId="{E34E40E8-6500-47C7-8804-7F2A048A043D}" type="pres">
      <dgm:prSet presAssocID="{79FE66E2-B4E2-480F-B1FB-F4BBBFCEEB1A}" presName="sibTrans" presStyleCnt="0"/>
      <dgm:spPr/>
    </dgm:pt>
    <dgm:pt modelId="{5763FE87-F0C5-48CF-A059-7C7792932100}" type="pres">
      <dgm:prSet presAssocID="{0FC4BE59-44FB-4650-ABC2-C6EE0539B9FD}" presName="compNode" presStyleCnt="0"/>
      <dgm:spPr/>
    </dgm:pt>
    <dgm:pt modelId="{CD0192CB-328C-4447-8B04-6D50DF4819AB}" type="pres">
      <dgm:prSet presAssocID="{0FC4BE59-44FB-4650-ABC2-C6EE0539B9FD}" presName="bgRect" presStyleLbl="bgShp" presStyleIdx="4" presStyleCnt="5"/>
      <dgm:spPr/>
    </dgm:pt>
    <dgm:pt modelId="{90DC72CD-5185-42C2-9143-C2338AF2473D}" type="pres">
      <dgm:prSet presAssocID="{0FC4BE59-44FB-4650-ABC2-C6EE0539B9F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9669C90E-93A6-4445-A383-98929A5B9093}" type="pres">
      <dgm:prSet presAssocID="{0FC4BE59-44FB-4650-ABC2-C6EE0539B9FD}" presName="spaceRect" presStyleCnt="0"/>
      <dgm:spPr/>
    </dgm:pt>
    <dgm:pt modelId="{5F16382E-D3A2-4B8C-A5C8-B62448D93D05}" type="pres">
      <dgm:prSet presAssocID="{0FC4BE59-44FB-4650-ABC2-C6EE0539B9FD}" presName="parTx" presStyleLbl="revTx" presStyleIdx="8" presStyleCnt="10">
        <dgm:presLayoutVars>
          <dgm:chMax val="0"/>
          <dgm:chPref val="0"/>
        </dgm:presLayoutVars>
      </dgm:prSet>
      <dgm:spPr/>
    </dgm:pt>
    <dgm:pt modelId="{7D87A46B-04D7-4E86-9C43-FE53E73B136D}" type="pres">
      <dgm:prSet presAssocID="{0FC4BE59-44FB-4650-ABC2-C6EE0539B9FD}" presName="desTx" presStyleLbl="revTx" presStyleIdx="9" presStyleCnt="10">
        <dgm:presLayoutVars/>
      </dgm:prSet>
      <dgm:spPr/>
    </dgm:pt>
  </dgm:ptLst>
  <dgm:cxnLst>
    <dgm:cxn modelId="{A2FD0305-57D1-4594-97AD-1EF11C106A58}" type="presOf" srcId="{426291B2-0CA6-44D0-A12A-405DC5DE1DDC}" destId="{B4EC53CD-A840-4A56-9D88-C63FFCA0CDEB}" srcOrd="0" destOrd="0" presId="urn:microsoft.com/office/officeart/2018/2/layout/IconVerticalSolidList"/>
    <dgm:cxn modelId="{3DF2C508-56FC-45DE-AB05-DE5D86E35442}" srcId="{574A994E-391E-4B2A-B7D4-40C8EF0DA226}" destId="{426291B2-0CA6-44D0-A12A-405DC5DE1DDC}" srcOrd="0" destOrd="0" parTransId="{BC93156D-FB4F-47CA-9AE2-0B2A595D68AE}" sibTransId="{8260C59A-4592-48C1-8203-C4D51B5A19B3}"/>
    <dgm:cxn modelId="{C9242F0B-9DD5-4C4C-86B0-73DA3C6B7B70}" type="presOf" srcId="{899B59F2-890A-46E9-9F29-241318370A04}" destId="{06C8D99E-D285-49CB-8547-273860184F3F}" srcOrd="0" destOrd="0" presId="urn:microsoft.com/office/officeart/2018/2/layout/IconVerticalSolidList"/>
    <dgm:cxn modelId="{8125F51B-4302-4526-B1C5-284E94353ABB}" srcId="{E86F54FC-D366-4830-B134-B3F086F94323}" destId="{0FC4BE59-44FB-4650-ABC2-C6EE0539B9FD}" srcOrd="4" destOrd="0" parTransId="{C005DA49-9575-4988-82EC-D446348BAF9D}" sibTransId="{4A91D658-66A5-4B9B-ABD8-1DE9922B7F0D}"/>
    <dgm:cxn modelId="{49D8DD25-1BE2-4B10-9C33-B05194044BAC}" srcId="{E86F54FC-D366-4830-B134-B3F086F94323}" destId="{2EB37474-B5A1-42A3-A81C-C8D6D4746A00}" srcOrd="0" destOrd="0" parTransId="{8CB2F8F0-C254-41BB-833F-DE205E2CA7AA}" sibTransId="{4A01BAFE-78EB-4060-BC37-47757B2AB3E3}"/>
    <dgm:cxn modelId="{85730A2B-A250-41F4-A1FD-A16EE982303E}" type="presOf" srcId="{E86F54FC-D366-4830-B134-B3F086F94323}" destId="{A23199E2-0156-4D4A-96EE-2128035977F9}" srcOrd="0" destOrd="0" presId="urn:microsoft.com/office/officeart/2018/2/layout/IconVerticalSolidList"/>
    <dgm:cxn modelId="{0C0AEB34-2F1B-4D77-A016-BE5E1063BFE1}" type="presOf" srcId="{2EB37474-B5A1-42A3-A81C-C8D6D4746A00}" destId="{440E3B17-1A5B-4565-A6FA-87666FDE676B}" srcOrd="0" destOrd="0" presId="urn:microsoft.com/office/officeart/2018/2/layout/IconVerticalSolidList"/>
    <dgm:cxn modelId="{311B1B36-F2C8-4D7C-BB45-830FD4085E16}" type="presOf" srcId="{62D5AA7C-D379-42E5-B7A3-FEBDC887075F}" destId="{00DE5279-1CF8-4FBA-8EF1-21C319A729C9}" srcOrd="0" destOrd="0" presId="urn:microsoft.com/office/officeart/2018/2/layout/IconVerticalSolidList"/>
    <dgm:cxn modelId="{E4092940-2ADA-4DC3-AE0B-46C864A30997}" srcId="{0F33E622-B13F-4351-B516-6E8397C2826E}" destId="{899B59F2-890A-46E9-9F29-241318370A04}" srcOrd="0" destOrd="0" parTransId="{508D1BB7-0F35-4F17-BD20-38E3AEEA966C}" sibTransId="{873800ED-7E16-4944-84B6-4C6B4965B189}"/>
    <dgm:cxn modelId="{BF666968-40DD-4E89-84EF-C442F3292E94}" srcId="{0FC4BE59-44FB-4650-ABC2-C6EE0539B9FD}" destId="{DC508E6D-70F4-4E0F-88E7-86E94CE218FD}" srcOrd="0" destOrd="0" parTransId="{E710E957-5C7D-4BAC-8B4E-5E4B267251EB}" sibTransId="{50F84A0C-F4C0-4028-8EC9-5805336F8234}"/>
    <dgm:cxn modelId="{415FE37B-9028-4368-8FE5-ADB41393D447}" type="presOf" srcId="{DC508E6D-70F4-4E0F-88E7-86E94CE218FD}" destId="{7D87A46B-04D7-4E86-9C43-FE53E73B136D}" srcOrd="0" destOrd="0" presId="urn:microsoft.com/office/officeart/2018/2/layout/IconVerticalSolidList"/>
    <dgm:cxn modelId="{0BFCCA88-C2BF-4AE4-8031-00EF189FA398}" type="presOf" srcId="{574A994E-391E-4B2A-B7D4-40C8EF0DA226}" destId="{B7C46459-C749-4B12-B872-EF81467175E9}" srcOrd="0" destOrd="0" presId="urn:microsoft.com/office/officeart/2018/2/layout/IconVerticalSolidList"/>
    <dgm:cxn modelId="{F322CD9E-2080-4C2C-B05C-C42AAF1A31A0}" srcId="{E86F54FC-D366-4830-B134-B3F086F94323}" destId="{574A994E-391E-4B2A-B7D4-40C8EF0DA226}" srcOrd="1" destOrd="0" parTransId="{8F2DABA9-FB06-44BE-9328-29CA95969FF7}" sibTransId="{7D29C6AF-0777-459A-A76D-F7D5555D80E7}"/>
    <dgm:cxn modelId="{B92D58A2-48DB-4738-AFFD-F021C73A433E}" type="presOf" srcId="{8BC9DCA5-7739-4BC4-AE60-5D5ECF29A0A1}" destId="{4913CF35-7B4B-41F1-9AFA-BFFBDC387B42}" srcOrd="0" destOrd="0" presId="urn:microsoft.com/office/officeart/2018/2/layout/IconVerticalSolidList"/>
    <dgm:cxn modelId="{2DD3ECB1-03FE-49B0-95DA-30FD888EE35B}" type="presOf" srcId="{0F33E622-B13F-4351-B516-6E8397C2826E}" destId="{8CDAD30B-EEEA-4CAB-B0B4-F1759E895655}" srcOrd="0" destOrd="0" presId="urn:microsoft.com/office/officeart/2018/2/layout/IconVerticalSolidList"/>
    <dgm:cxn modelId="{FFCEE9BB-7F6B-418F-BD95-78B747E8E829}" type="presOf" srcId="{0FC4BE59-44FB-4650-ABC2-C6EE0539B9FD}" destId="{5F16382E-D3A2-4B8C-A5C8-B62448D93D05}" srcOrd="0" destOrd="0" presId="urn:microsoft.com/office/officeart/2018/2/layout/IconVerticalSolidList"/>
    <dgm:cxn modelId="{0077DBD5-2315-4C08-9761-0440245A0584}" srcId="{2EB37474-B5A1-42A3-A81C-C8D6D4746A00}" destId="{62D5AA7C-D379-42E5-B7A3-FEBDC887075F}" srcOrd="0" destOrd="0" parTransId="{A4A469E8-92CD-4E8F-B063-E5475B7A756A}" sibTransId="{CEE5844D-7D5C-4647-AE97-D405771B32DD}"/>
    <dgm:cxn modelId="{9387DED9-402E-4F76-AABD-4CFF26471C97}" type="presOf" srcId="{2C216417-9BEC-4F14-9661-672A75E9B307}" destId="{0D4A2109-FBCD-45E0-A988-08CF928D545F}" srcOrd="0" destOrd="0" presId="urn:microsoft.com/office/officeart/2018/2/layout/IconVerticalSolidList"/>
    <dgm:cxn modelId="{A08C41DA-F4EE-4AF6-A367-FCD2E9FA6E39}" srcId="{2C216417-9BEC-4F14-9661-672A75E9B307}" destId="{8BC9DCA5-7739-4BC4-AE60-5D5ECF29A0A1}" srcOrd="0" destOrd="0" parTransId="{680367E3-98D9-4D59-BFD1-29186023B759}" sibTransId="{4012F314-53D8-489C-A910-FECEA54739DD}"/>
    <dgm:cxn modelId="{C0D0B3E8-FCBB-4DE3-A64E-28B84A152CC5}" srcId="{E86F54FC-D366-4830-B134-B3F086F94323}" destId="{2C216417-9BEC-4F14-9661-672A75E9B307}" srcOrd="3" destOrd="0" parTransId="{99D6F18D-21F4-4404-887D-FD5D74D657F8}" sibTransId="{79FE66E2-B4E2-480F-B1FB-F4BBBFCEEB1A}"/>
    <dgm:cxn modelId="{6FEAE6FB-CD8D-40B7-A681-6F706414B12F}" srcId="{E86F54FC-D366-4830-B134-B3F086F94323}" destId="{0F33E622-B13F-4351-B516-6E8397C2826E}" srcOrd="2" destOrd="0" parTransId="{9D41120B-804F-493E-A84D-5FDFC7324F85}" sibTransId="{5AF22765-742A-4BD4-9ACF-4A0F6932EB4A}"/>
    <dgm:cxn modelId="{49F8E833-5AA2-4FC3-8BEB-ABF831E41C39}" type="presParOf" srcId="{A23199E2-0156-4D4A-96EE-2128035977F9}" destId="{3D0563F0-D063-4335-BDE6-519FBB344B0F}" srcOrd="0" destOrd="0" presId="urn:microsoft.com/office/officeart/2018/2/layout/IconVerticalSolidList"/>
    <dgm:cxn modelId="{B0670286-389C-425E-8201-AF1ABE9B4B1A}" type="presParOf" srcId="{3D0563F0-D063-4335-BDE6-519FBB344B0F}" destId="{9F16138E-D228-4270-881C-9B89A92EE396}" srcOrd="0" destOrd="0" presId="urn:microsoft.com/office/officeart/2018/2/layout/IconVerticalSolidList"/>
    <dgm:cxn modelId="{E62D6299-3CDB-47EB-BABE-81D03BA7A85B}" type="presParOf" srcId="{3D0563F0-D063-4335-BDE6-519FBB344B0F}" destId="{2B2081CF-1646-407F-92F6-BA5895A8A769}" srcOrd="1" destOrd="0" presId="urn:microsoft.com/office/officeart/2018/2/layout/IconVerticalSolidList"/>
    <dgm:cxn modelId="{AFBC6A46-29DB-4DCE-831B-B90C4D5D4E08}" type="presParOf" srcId="{3D0563F0-D063-4335-BDE6-519FBB344B0F}" destId="{5057895A-A2C5-4186-8144-7E479A65BF9B}" srcOrd="2" destOrd="0" presId="urn:microsoft.com/office/officeart/2018/2/layout/IconVerticalSolidList"/>
    <dgm:cxn modelId="{E3103D4B-0B19-4B6F-A5A0-44A75A1F8ED0}" type="presParOf" srcId="{3D0563F0-D063-4335-BDE6-519FBB344B0F}" destId="{440E3B17-1A5B-4565-A6FA-87666FDE676B}" srcOrd="3" destOrd="0" presId="urn:microsoft.com/office/officeart/2018/2/layout/IconVerticalSolidList"/>
    <dgm:cxn modelId="{D403E118-47F0-45AE-88D9-BC572FF28E50}" type="presParOf" srcId="{3D0563F0-D063-4335-BDE6-519FBB344B0F}" destId="{00DE5279-1CF8-4FBA-8EF1-21C319A729C9}" srcOrd="4" destOrd="0" presId="urn:microsoft.com/office/officeart/2018/2/layout/IconVerticalSolidList"/>
    <dgm:cxn modelId="{65981844-9487-4EBC-8B3A-B9B1C3136262}" type="presParOf" srcId="{A23199E2-0156-4D4A-96EE-2128035977F9}" destId="{EBCEEB94-67CB-4301-8F3B-A84A6A64DF41}" srcOrd="1" destOrd="0" presId="urn:microsoft.com/office/officeart/2018/2/layout/IconVerticalSolidList"/>
    <dgm:cxn modelId="{92E72BEE-55B7-4DBF-BED9-D89F713B9A07}" type="presParOf" srcId="{A23199E2-0156-4D4A-96EE-2128035977F9}" destId="{24B7D32C-FFAD-4970-848A-27287C734D8C}" srcOrd="2" destOrd="0" presId="urn:microsoft.com/office/officeart/2018/2/layout/IconVerticalSolidList"/>
    <dgm:cxn modelId="{1CD393B3-85A7-4D44-87AB-E954A44A3174}" type="presParOf" srcId="{24B7D32C-FFAD-4970-848A-27287C734D8C}" destId="{C05531E6-EA76-45A1-A818-93AE35A2DB5A}" srcOrd="0" destOrd="0" presId="urn:microsoft.com/office/officeart/2018/2/layout/IconVerticalSolidList"/>
    <dgm:cxn modelId="{17AC6E6E-C874-43B5-91CE-F0D14BB9E07E}" type="presParOf" srcId="{24B7D32C-FFAD-4970-848A-27287C734D8C}" destId="{E6051A6E-3AA0-4C8A-9C3D-994D7B0B4B5E}" srcOrd="1" destOrd="0" presId="urn:microsoft.com/office/officeart/2018/2/layout/IconVerticalSolidList"/>
    <dgm:cxn modelId="{9B94BB08-9398-4936-8EFD-BE1C2D3D1719}" type="presParOf" srcId="{24B7D32C-FFAD-4970-848A-27287C734D8C}" destId="{0114CB48-46AD-4C0A-87B0-F7C3A4821584}" srcOrd="2" destOrd="0" presId="urn:microsoft.com/office/officeart/2018/2/layout/IconVerticalSolidList"/>
    <dgm:cxn modelId="{71C8060F-281A-4F64-A7A6-D5CD78027059}" type="presParOf" srcId="{24B7D32C-FFAD-4970-848A-27287C734D8C}" destId="{B7C46459-C749-4B12-B872-EF81467175E9}" srcOrd="3" destOrd="0" presId="urn:microsoft.com/office/officeart/2018/2/layout/IconVerticalSolidList"/>
    <dgm:cxn modelId="{B06A5015-6DD7-4295-855A-FCD229C98401}" type="presParOf" srcId="{24B7D32C-FFAD-4970-848A-27287C734D8C}" destId="{B4EC53CD-A840-4A56-9D88-C63FFCA0CDEB}" srcOrd="4" destOrd="0" presId="urn:microsoft.com/office/officeart/2018/2/layout/IconVerticalSolidList"/>
    <dgm:cxn modelId="{5DDD6C7E-2B41-4F6C-A2FE-43266A1F6860}" type="presParOf" srcId="{A23199E2-0156-4D4A-96EE-2128035977F9}" destId="{7D72BD4E-A084-4A3A-A8CC-44FBB8DDC409}" srcOrd="3" destOrd="0" presId="urn:microsoft.com/office/officeart/2018/2/layout/IconVerticalSolidList"/>
    <dgm:cxn modelId="{CCB83479-3C14-42AB-9E2D-3991395158FE}" type="presParOf" srcId="{A23199E2-0156-4D4A-96EE-2128035977F9}" destId="{20DCEC11-9422-4558-A979-93275433A422}" srcOrd="4" destOrd="0" presId="urn:microsoft.com/office/officeart/2018/2/layout/IconVerticalSolidList"/>
    <dgm:cxn modelId="{5678C70B-E839-4CD7-B729-B845937E4F0F}" type="presParOf" srcId="{20DCEC11-9422-4558-A979-93275433A422}" destId="{8356A67E-E4E6-4FBD-AACE-6638926085BC}" srcOrd="0" destOrd="0" presId="urn:microsoft.com/office/officeart/2018/2/layout/IconVerticalSolidList"/>
    <dgm:cxn modelId="{C7B54307-58C0-4FDF-AAA7-678F48E3D96E}" type="presParOf" srcId="{20DCEC11-9422-4558-A979-93275433A422}" destId="{0947577F-9231-4CC1-A80D-32CE743AD535}" srcOrd="1" destOrd="0" presId="urn:microsoft.com/office/officeart/2018/2/layout/IconVerticalSolidList"/>
    <dgm:cxn modelId="{9158B361-B8C2-417F-B1D4-8F33E35E21CB}" type="presParOf" srcId="{20DCEC11-9422-4558-A979-93275433A422}" destId="{D35937B5-5083-48A5-BEA3-4E6D7E348689}" srcOrd="2" destOrd="0" presId="urn:microsoft.com/office/officeart/2018/2/layout/IconVerticalSolidList"/>
    <dgm:cxn modelId="{5D913B7F-8397-460E-B102-581C5477F3D9}" type="presParOf" srcId="{20DCEC11-9422-4558-A979-93275433A422}" destId="{8CDAD30B-EEEA-4CAB-B0B4-F1759E895655}" srcOrd="3" destOrd="0" presId="urn:microsoft.com/office/officeart/2018/2/layout/IconVerticalSolidList"/>
    <dgm:cxn modelId="{A37C73BF-B4C5-46E6-96CB-CC235B3CED25}" type="presParOf" srcId="{20DCEC11-9422-4558-A979-93275433A422}" destId="{06C8D99E-D285-49CB-8547-273860184F3F}" srcOrd="4" destOrd="0" presId="urn:microsoft.com/office/officeart/2018/2/layout/IconVerticalSolidList"/>
    <dgm:cxn modelId="{10E97AF5-92BC-4648-9BD2-438C3C97C829}" type="presParOf" srcId="{A23199E2-0156-4D4A-96EE-2128035977F9}" destId="{DC857F80-0867-4248-9040-A8B15688A1F4}" srcOrd="5" destOrd="0" presId="urn:microsoft.com/office/officeart/2018/2/layout/IconVerticalSolidList"/>
    <dgm:cxn modelId="{31DDD003-7AC0-4771-B400-52D0C5F6069C}" type="presParOf" srcId="{A23199E2-0156-4D4A-96EE-2128035977F9}" destId="{9B612769-4C4A-443B-ABEC-82E8749CBBA1}" srcOrd="6" destOrd="0" presId="urn:microsoft.com/office/officeart/2018/2/layout/IconVerticalSolidList"/>
    <dgm:cxn modelId="{ADEBFBFB-8BC8-45A9-BBD8-0691A0A47387}" type="presParOf" srcId="{9B612769-4C4A-443B-ABEC-82E8749CBBA1}" destId="{92C6D9D9-40FB-4EF2-B39B-1F6327D33D2D}" srcOrd="0" destOrd="0" presId="urn:microsoft.com/office/officeart/2018/2/layout/IconVerticalSolidList"/>
    <dgm:cxn modelId="{E5871E59-99E5-4164-AA44-F93F0C334335}" type="presParOf" srcId="{9B612769-4C4A-443B-ABEC-82E8749CBBA1}" destId="{B5BF25DE-5E9A-446E-A033-4AC8E39A35FF}" srcOrd="1" destOrd="0" presId="urn:microsoft.com/office/officeart/2018/2/layout/IconVerticalSolidList"/>
    <dgm:cxn modelId="{7D21C12D-55EB-4A3E-A2B6-AA18548ABE8E}" type="presParOf" srcId="{9B612769-4C4A-443B-ABEC-82E8749CBBA1}" destId="{B81762E9-2904-4E24-96AC-E0066431F43D}" srcOrd="2" destOrd="0" presId="urn:microsoft.com/office/officeart/2018/2/layout/IconVerticalSolidList"/>
    <dgm:cxn modelId="{2D73F6D7-3193-484B-B235-F65D69DC5FAA}" type="presParOf" srcId="{9B612769-4C4A-443B-ABEC-82E8749CBBA1}" destId="{0D4A2109-FBCD-45E0-A988-08CF928D545F}" srcOrd="3" destOrd="0" presId="urn:microsoft.com/office/officeart/2018/2/layout/IconVerticalSolidList"/>
    <dgm:cxn modelId="{4892B804-B585-45A8-812F-A6F653A214A9}" type="presParOf" srcId="{9B612769-4C4A-443B-ABEC-82E8749CBBA1}" destId="{4913CF35-7B4B-41F1-9AFA-BFFBDC387B42}" srcOrd="4" destOrd="0" presId="urn:microsoft.com/office/officeart/2018/2/layout/IconVerticalSolidList"/>
    <dgm:cxn modelId="{E2D06CB9-65D0-4ADB-97F0-042B5EE187F5}" type="presParOf" srcId="{A23199E2-0156-4D4A-96EE-2128035977F9}" destId="{E34E40E8-6500-47C7-8804-7F2A048A043D}" srcOrd="7" destOrd="0" presId="urn:microsoft.com/office/officeart/2018/2/layout/IconVerticalSolidList"/>
    <dgm:cxn modelId="{A5584727-2F44-4425-A644-4FC6C3AD710A}" type="presParOf" srcId="{A23199E2-0156-4D4A-96EE-2128035977F9}" destId="{5763FE87-F0C5-48CF-A059-7C7792932100}" srcOrd="8" destOrd="0" presId="urn:microsoft.com/office/officeart/2018/2/layout/IconVerticalSolidList"/>
    <dgm:cxn modelId="{762FBA8A-1D8E-4548-AE76-E3E71D3A889F}" type="presParOf" srcId="{5763FE87-F0C5-48CF-A059-7C7792932100}" destId="{CD0192CB-328C-4447-8B04-6D50DF4819AB}" srcOrd="0" destOrd="0" presId="urn:microsoft.com/office/officeart/2018/2/layout/IconVerticalSolidList"/>
    <dgm:cxn modelId="{2313FF77-DC9C-434E-ACE9-E287D4F1DD35}" type="presParOf" srcId="{5763FE87-F0C5-48CF-A059-7C7792932100}" destId="{90DC72CD-5185-42C2-9143-C2338AF2473D}" srcOrd="1" destOrd="0" presId="urn:microsoft.com/office/officeart/2018/2/layout/IconVerticalSolidList"/>
    <dgm:cxn modelId="{255F0A35-115D-4A4C-B542-5013660F4862}" type="presParOf" srcId="{5763FE87-F0C5-48CF-A059-7C7792932100}" destId="{9669C90E-93A6-4445-A383-98929A5B9093}" srcOrd="2" destOrd="0" presId="urn:microsoft.com/office/officeart/2018/2/layout/IconVerticalSolidList"/>
    <dgm:cxn modelId="{4197743C-C732-4979-80BE-3EC80E7E0D4B}" type="presParOf" srcId="{5763FE87-F0C5-48CF-A059-7C7792932100}" destId="{5F16382E-D3A2-4B8C-A5C8-B62448D93D05}" srcOrd="3" destOrd="0" presId="urn:microsoft.com/office/officeart/2018/2/layout/IconVerticalSolidList"/>
    <dgm:cxn modelId="{085E8251-8C47-4498-9E7D-9AE2C6908393}" type="presParOf" srcId="{5763FE87-F0C5-48CF-A059-7C7792932100}" destId="{7D87A46B-04D7-4E86-9C43-FE53E73B136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52043"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Planning Phase</a:t>
          </a:r>
        </a:p>
      </dsp:txBody>
      <dsp:txXfrm>
        <a:off x="352043" y="1639269"/>
        <a:ext cx="1721097" cy="447073"/>
      </dsp:txXfrm>
    </dsp:sp>
    <dsp:sp modelId="{3F8C8DF1-69FF-4267-9807-429FE1F669A4}">
      <dsp:nvSpPr>
        <dsp:cNvPr id="0" name=""/>
        <dsp:cNvSpPr/>
      </dsp:nvSpPr>
      <dsp:spPr>
        <a:xfrm>
          <a:off x="0"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Plan the steps for manually breaking into a Wi-Fi network</a:t>
          </a:r>
        </a:p>
      </dsp:txBody>
      <dsp:txXfrm>
        <a:off x="0" y="0"/>
        <a:ext cx="2514600" cy="1192195"/>
      </dsp:txXfrm>
    </dsp:sp>
    <dsp:sp modelId="{0EDA1889-E3C7-4C7B-AA49-EF34A4D5D342}">
      <dsp:nvSpPr>
        <dsp:cNvPr id="0" name=""/>
        <dsp:cNvSpPr/>
      </dsp:nvSpPr>
      <dsp:spPr>
        <a:xfrm>
          <a:off x="2162555"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572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2200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8666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Development Phase I</a:t>
          </a:r>
        </a:p>
      </dsp:txBody>
      <dsp:txXfrm>
        <a:off x="3077129" y="1691245"/>
        <a:ext cx="1389540" cy="343121"/>
      </dsp:txXfrm>
    </dsp:sp>
    <dsp:sp modelId="{7197D426-886B-449E-A886-FD13F5E0AC97}">
      <dsp:nvSpPr>
        <dsp:cNvPr id="0" name=""/>
        <dsp:cNvSpPr/>
      </dsp:nvSpPr>
      <dsp:spPr>
        <a:xfrm>
          <a:off x="2514599"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Using Python, simulate the manual process of breaking into a Wi-Fi network.</a:t>
          </a:r>
        </a:p>
      </dsp:txBody>
      <dsp:txXfrm>
        <a:off x="2514599" y="2533416"/>
        <a:ext cx="2514600" cy="1192195"/>
      </dsp:txXfrm>
    </dsp:sp>
    <dsp:sp modelId="{1E3B17F3-BEE3-4918-AC1A-690DF45EE902}">
      <dsp:nvSpPr>
        <dsp:cNvPr id="0" name=""/>
        <dsp:cNvSpPr/>
      </dsp:nvSpPr>
      <dsp:spPr>
        <a:xfrm>
          <a:off x="46771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771899"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7346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381243" y="1639269"/>
          <a:ext cx="1810512" cy="447073"/>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Development Phase II</a:t>
          </a:r>
        </a:p>
      </dsp:txBody>
      <dsp:txXfrm>
        <a:off x="5591729" y="1691245"/>
        <a:ext cx="1389540" cy="343121"/>
      </dsp:txXfrm>
    </dsp:sp>
    <dsp:sp modelId="{DEDEAEC8-775B-4A0E-BDF8-C0B5BC0821DF}">
      <dsp:nvSpPr>
        <dsp:cNvPr id="0" name=""/>
        <dsp:cNvSpPr/>
      </dsp:nvSpPr>
      <dsp:spPr>
        <a:xfrm>
          <a:off x="5029199" y="0"/>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Generate a wordlist using the password structure of Charter Spectrum networks.</a:t>
          </a:r>
        </a:p>
      </dsp:txBody>
      <dsp:txXfrm>
        <a:off x="5029199" y="0"/>
        <a:ext cx="2514600" cy="1192195"/>
      </dsp:txXfrm>
    </dsp:sp>
    <dsp:sp modelId="{601495B8-8CCC-4CA7-9BCE-B7441480B866}">
      <dsp:nvSpPr>
        <dsp:cNvPr id="0" name=""/>
        <dsp:cNvSpPr/>
      </dsp:nvSpPr>
      <dsp:spPr>
        <a:xfrm>
          <a:off x="7191756" y="1862806"/>
          <a:ext cx="704087" cy="0"/>
        </a:xfrm>
        <a:custGeom>
          <a:avLst/>
          <a:gdLst/>
          <a:ahLst/>
          <a:cxnLst/>
          <a:rect l="0" t="0" r="0" b="0"/>
          <a:pathLst>
            <a:path>
              <a:moveTo>
                <a:pt x="0" y="0"/>
              </a:moveTo>
              <a:lnTo>
                <a:pt x="70408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286499" y="1266708"/>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6249243" y="1192195"/>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rot="10800000">
          <a:off x="7895844" y="1639269"/>
          <a:ext cx="1810512" cy="44707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Compilation Phase</a:t>
          </a:r>
        </a:p>
      </dsp:txBody>
      <dsp:txXfrm rot="10800000">
        <a:off x="7985259" y="1639269"/>
        <a:ext cx="1721097" cy="447073"/>
      </dsp:txXfrm>
    </dsp:sp>
    <dsp:sp modelId="{BFDCC47A-3FE9-44B5-9256-8406C22486BA}">
      <dsp:nvSpPr>
        <dsp:cNvPr id="0" name=""/>
        <dsp:cNvSpPr/>
      </dsp:nvSpPr>
      <dsp:spPr>
        <a:xfrm>
          <a:off x="7543800" y="2533416"/>
          <a:ext cx="2514600" cy="1192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US" sz="1400" kern="1200" dirty="0">
              <a:latin typeface="Dank Mono" panose="020F0502020204030204" pitchFamily="50" charset="0"/>
            </a:rPr>
            <a:t>Combine capture, validation, and decryption processes</a:t>
          </a:r>
        </a:p>
      </dsp:txBody>
      <dsp:txXfrm>
        <a:off x="7543800" y="2533416"/>
        <a:ext cx="2514600" cy="1192195"/>
      </dsp:txXfrm>
    </dsp:sp>
    <dsp:sp modelId="{DF12EC0F-ABC1-486B-A916-C06438CBEF0F}">
      <dsp:nvSpPr>
        <dsp:cNvPr id="0" name=""/>
        <dsp:cNvSpPr/>
      </dsp:nvSpPr>
      <dsp:spPr>
        <a:xfrm>
          <a:off x="8801100" y="2086342"/>
          <a:ext cx="0" cy="3725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763843" y="2458903"/>
          <a:ext cx="74512" cy="7451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6138E-D228-4270-881C-9B89A92EE396}">
      <dsp:nvSpPr>
        <dsp:cNvPr id="0" name=""/>
        <dsp:cNvSpPr/>
      </dsp:nvSpPr>
      <dsp:spPr>
        <a:xfrm>
          <a:off x="0" y="4086"/>
          <a:ext cx="10428182"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2081CF-1646-407F-92F6-BA5895A8A769}">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0E3B17-1A5B-4565-A6FA-87666FDE676B}">
      <dsp:nvSpPr>
        <dsp:cNvPr id="0" name=""/>
        <dsp:cNvSpPr/>
      </dsp:nvSpPr>
      <dsp:spPr>
        <a:xfrm>
          <a:off x="1005339" y="4086"/>
          <a:ext cx="4692682"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Dank Mono" panose="00000509000000000000" pitchFamily="50" charset="0"/>
            </a:rPr>
            <a:t>Prepare the devices</a:t>
          </a:r>
        </a:p>
      </dsp:txBody>
      <dsp:txXfrm>
        <a:off x="1005339" y="4086"/>
        <a:ext cx="4692682" cy="870424"/>
      </dsp:txXfrm>
    </dsp:sp>
    <dsp:sp modelId="{00DE5279-1CF8-4FBA-8EF1-21C319A729C9}">
      <dsp:nvSpPr>
        <dsp:cNvPr id="0" name=""/>
        <dsp:cNvSpPr/>
      </dsp:nvSpPr>
      <dsp:spPr>
        <a:xfrm>
          <a:off x="5698022" y="4086"/>
          <a:ext cx="4730160"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Dank Mono" panose="00000509000000000000" pitchFamily="50" charset="0"/>
            </a:rPr>
            <a:t>Using Airmon-ng to setup the device to attack networks</a:t>
          </a:r>
        </a:p>
      </dsp:txBody>
      <dsp:txXfrm>
        <a:off x="5698022" y="4086"/>
        <a:ext cx="4730160" cy="870424"/>
      </dsp:txXfrm>
    </dsp:sp>
    <dsp:sp modelId="{C05531E6-EA76-45A1-A818-93AE35A2DB5A}">
      <dsp:nvSpPr>
        <dsp:cNvPr id="0" name=""/>
        <dsp:cNvSpPr/>
      </dsp:nvSpPr>
      <dsp:spPr>
        <a:xfrm>
          <a:off x="0" y="1092116"/>
          <a:ext cx="10428182"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51A6E-3AA0-4C8A-9C3D-994D7B0B4B5E}">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C46459-C749-4B12-B872-EF81467175E9}">
      <dsp:nvSpPr>
        <dsp:cNvPr id="0" name=""/>
        <dsp:cNvSpPr/>
      </dsp:nvSpPr>
      <dsp:spPr>
        <a:xfrm>
          <a:off x="1005339" y="1092116"/>
          <a:ext cx="4692682"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Dank Mono" panose="00000509000000000000" pitchFamily="50" charset="0"/>
            </a:rPr>
            <a:t>Search for networks</a:t>
          </a:r>
        </a:p>
      </dsp:txBody>
      <dsp:txXfrm>
        <a:off x="1005339" y="1092116"/>
        <a:ext cx="4692682" cy="870424"/>
      </dsp:txXfrm>
    </dsp:sp>
    <dsp:sp modelId="{B4EC53CD-A840-4A56-9D88-C63FFCA0CDEB}">
      <dsp:nvSpPr>
        <dsp:cNvPr id="0" name=""/>
        <dsp:cNvSpPr/>
      </dsp:nvSpPr>
      <dsp:spPr>
        <a:xfrm>
          <a:off x="5698022" y="1092116"/>
          <a:ext cx="4730160"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Dank Mono" panose="00000509000000000000" pitchFamily="50" charset="0"/>
            </a:rPr>
            <a:t>Using Airodump-ng/Wash to find potential targets</a:t>
          </a:r>
        </a:p>
      </dsp:txBody>
      <dsp:txXfrm>
        <a:off x="5698022" y="1092116"/>
        <a:ext cx="4730160" cy="870424"/>
      </dsp:txXfrm>
    </dsp:sp>
    <dsp:sp modelId="{8356A67E-E4E6-4FBD-AACE-6638926085BC}">
      <dsp:nvSpPr>
        <dsp:cNvPr id="0" name=""/>
        <dsp:cNvSpPr/>
      </dsp:nvSpPr>
      <dsp:spPr>
        <a:xfrm>
          <a:off x="0" y="2180146"/>
          <a:ext cx="10428182"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7577F-9231-4CC1-A80D-32CE743AD535}">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AD30B-EEEA-4CAB-B0B4-F1759E895655}">
      <dsp:nvSpPr>
        <dsp:cNvPr id="0" name=""/>
        <dsp:cNvSpPr/>
      </dsp:nvSpPr>
      <dsp:spPr>
        <a:xfrm>
          <a:off x="1005339" y="2180146"/>
          <a:ext cx="4692682"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Dank Mono" panose="00000509000000000000" pitchFamily="50" charset="0"/>
            </a:rPr>
            <a:t>Select and parse target details</a:t>
          </a:r>
        </a:p>
      </dsp:txBody>
      <dsp:txXfrm>
        <a:off x="1005339" y="2180146"/>
        <a:ext cx="4692682" cy="870424"/>
      </dsp:txXfrm>
    </dsp:sp>
    <dsp:sp modelId="{06C8D99E-D285-49CB-8547-273860184F3F}">
      <dsp:nvSpPr>
        <dsp:cNvPr id="0" name=""/>
        <dsp:cNvSpPr/>
      </dsp:nvSpPr>
      <dsp:spPr>
        <a:xfrm>
          <a:off x="5698022" y="2180146"/>
          <a:ext cx="4730160"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Dank Mono" panose="00000509000000000000" pitchFamily="50" charset="0"/>
            </a:rPr>
            <a:t>Log target information and find any clients/devices connected to the target</a:t>
          </a:r>
        </a:p>
      </dsp:txBody>
      <dsp:txXfrm>
        <a:off x="5698022" y="2180146"/>
        <a:ext cx="4730160" cy="870424"/>
      </dsp:txXfrm>
    </dsp:sp>
    <dsp:sp modelId="{92C6D9D9-40FB-4EF2-B39B-1F6327D33D2D}">
      <dsp:nvSpPr>
        <dsp:cNvPr id="0" name=""/>
        <dsp:cNvSpPr/>
      </dsp:nvSpPr>
      <dsp:spPr>
        <a:xfrm>
          <a:off x="0" y="3268177"/>
          <a:ext cx="10428182"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F25DE-5E9A-446E-A033-4AC8E39A35FF}">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A2109-FBCD-45E0-A988-08CF928D545F}">
      <dsp:nvSpPr>
        <dsp:cNvPr id="0" name=""/>
        <dsp:cNvSpPr/>
      </dsp:nvSpPr>
      <dsp:spPr>
        <a:xfrm>
          <a:off x="1005339" y="3268177"/>
          <a:ext cx="4692682"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Dank Mono" panose="00000509000000000000" pitchFamily="50" charset="0"/>
            </a:rPr>
            <a:t>Attack the network</a:t>
          </a:r>
        </a:p>
      </dsp:txBody>
      <dsp:txXfrm>
        <a:off x="1005339" y="3268177"/>
        <a:ext cx="4692682" cy="870424"/>
      </dsp:txXfrm>
    </dsp:sp>
    <dsp:sp modelId="{4913CF35-7B4B-41F1-9AFA-BFFBDC387B42}">
      <dsp:nvSpPr>
        <dsp:cNvPr id="0" name=""/>
        <dsp:cNvSpPr/>
      </dsp:nvSpPr>
      <dsp:spPr>
        <a:xfrm>
          <a:off x="5698022" y="3268177"/>
          <a:ext cx="4730160"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Dank Mono" panose="00000509000000000000" pitchFamily="50" charset="0"/>
            </a:rPr>
            <a:t>Using Airodump-ng concurrently with Aireplay-ng to deauthorize clients and capture the password</a:t>
          </a:r>
        </a:p>
      </dsp:txBody>
      <dsp:txXfrm>
        <a:off x="5698022" y="3268177"/>
        <a:ext cx="4730160" cy="870424"/>
      </dsp:txXfrm>
    </dsp:sp>
    <dsp:sp modelId="{CD0192CB-328C-4447-8B04-6D50DF4819AB}">
      <dsp:nvSpPr>
        <dsp:cNvPr id="0" name=""/>
        <dsp:cNvSpPr/>
      </dsp:nvSpPr>
      <dsp:spPr>
        <a:xfrm>
          <a:off x="0" y="4356207"/>
          <a:ext cx="10428182"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DC72CD-5185-42C2-9143-C2338AF2473D}">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16382E-D3A2-4B8C-A5C8-B62448D93D05}">
      <dsp:nvSpPr>
        <dsp:cNvPr id="0" name=""/>
        <dsp:cNvSpPr/>
      </dsp:nvSpPr>
      <dsp:spPr>
        <a:xfrm>
          <a:off x="1005339" y="4356207"/>
          <a:ext cx="4692682"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Dank Mono" panose="00000509000000000000" pitchFamily="50" charset="0"/>
            </a:rPr>
            <a:t>Decrypt the password</a:t>
          </a:r>
        </a:p>
      </dsp:txBody>
      <dsp:txXfrm>
        <a:off x="1005339" y="4356207"/>
        <a:ext cx="4692682" cy="870424"/>
      </dsp:txXfrm>
    </dsp:sp>
    <dsp:sp modelId="{7D87A46B-04D7-4E86-9C43-FE53E73B136D}">
      <dsp:nvSpPr>
        <dsp:cNvPr id="0" name=""/>
        <dsp:cNvSpPr/>
      </dsp:nvSpPr>
      <dsp:spPr>
        <a:xfrm>
          <a:off x="5698022" y="4356207"/>
          <a:ext cx="4730160"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Dank Mono" panose="00000509000000000000" pitchFamily="50" charset="0"/>
            </a:rPr>
            <a:t>Using Aircrack-ng concurrently with the wordlist generator program to decrypt the password</a:t>
          </a:r>
        </a:p>
      </dsp:txBody>
      <dsp:txXfrm>
        <a:off x="5698022" y="4356207"/>
        <a:ext cx="4730160" cy="870424"/>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69"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4/22/2020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4/22/2020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4/22/2020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alphaModFix amt="45000"/>
          </a:blip>
          <a:srcRect t="4747" b="10984"/>
          <a:stretch/>
        </p:blipFill>
        <p:spPr>
          <a:xfrm>
            <a:off x="20" y="10"/>
            <a:ext cx="12191980" cy="6857990"/>
          </a:xfrm>
          <a:prstGeom prst="rect">
            <a:avLst/>
          </a:prstGeom>
        </p:spPr>
      </p:pic>
      <p:sp>
        <p:nvSpPr>
          <p:cNvPr id="98" name="Rectangle 97">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69532" y="2091263"/>
            <a:ext cx="8652938" cy="2461504"/>
          </a:xfrm>
        </p:spPr>
        <p:txBody>
          <a:bodyPr>
            <a:normAutofit/>
          </a:bodyPr>
          <a:lstStyle/>
          <a:p>
            <a:r>
              <a:rPr lang="en-US" dirty="0">
                <a:latin typeface="Dank Mono" panose="020F0502020204030204" pitchFamily="50" charset="0"/>
              </a:rPr>
              <a:t>C.A.T.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69532" y="4623127"/>
            <a:ext cx="8655200" cy="457201"/>
          </a:xfrm>
        </p:spPr>
        <p:txBody>
          <a:bodyPr>
            <a:normAutofit/>
          </a:bodyPr>
          <a:lstStyle/>
          <a:p>
            <a:pPr>
              <a:spcAft>
                <a:spcPts val="600"/>
              </a:spcAft>
            </a:pPr>
            <a:r>
              <a:rPr lang="en-US" dirty="0">
                <a:solidFill>
                  <a:schemeClr val="tx1"/>
                </a:solidFill>
                <a:latin typeface="Dank Mono" panose="020F0502020204030204" pitchFamily="50" charset="0"/>
              </a:rPr>
              <a:t>Edward Ayala | Senior Project</a:t>
            </a:r>
          </a:p>
        </p:txBody>
      </p:sp>
      <p:sp>
        <p:nvSpPr>
          <p:cNvPr id="100" name="Rectangle 99">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7" name="Subtitle 2">
            <a:extLst>
              <a:ext uri="{FF2B5EF4-FFF2-40B4-BE49-F238E27FC236}">
                <a16:creationId xmlns:a16="http://schemas.microsoft.com/office/drawing/2014/main" id="{402FAC6F-59EB-46AF-A488-52C63850FAF9}"/>
              </a:ext>
            </a:extLst>
          </p:cNvPr>
          <p:cNvSpPr txBox="1">
            <a:spLocks/>
          </p:cNvSpPr>
          <p:nvPr/>
        </p:nvSpPr>
        <p:spPr>
          <a:xfrm>
            <a:off x="3651554" y="3896312"/>
            <a:ext cx="4775075" cy="55965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spcAft>
                <a:spcPts val="600"/>
              </a:spcAft>
            </a:pPr>
            <a:r>
              <a:rPr lang="en-US" sz="2800" dirty="0">
                <a:solidFill>
                  <a:schemeClr val="tx1"/>
                </a:solidFill>
                <a:latin typeface="Dank Mono" panose="020F0502020204030204" pitchFamily="50" charset="0"/>
              </a:rPr>
              <a:t>Charter</a:t>
            </a:r>
            <a:r>
              <a:rPr lang="en-US" dirty="0">
                <a:solidFill>
                  <a:schemeClr val="tx1"/>
                </a:solidFill>
                <a:latin typeface="Dank Mono" panose="020F0502020204030204" pitchFamily="50" charset="0"/>
              </a:rPr>
              <a:t>(networks)</a:t>
            </a:r>
            <a:r>
              <a:rPr lang="en-US" sz="2800" dirty="0">
                <a:solidFill>
                  <a:schemeClr val="tx1"/>
                </a:solidFill>
                <a:latin typeface="Dank Mono" panose="020F0502020204030204" pitchFamily="50" charset="0"/>
              </a:rPr>
              <a:t> Auditing Tool</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C7B5-6F8E-40F2-8914-7498D991BE13}"/>
              </a:ext>
            </a:extLst>
          </p:cNvPr>
          <p:cNvSpPr>
            <a:spLocks noGrp="1"/>
          </p:cNvSpPr>
          <p:nvPr>
            <p:ph type="title"/>
          </p:nvPr>
        </p:nvSpPr>
        <p:spPr/>
        <p:txBody>
          <a:bodyPr/>
          <a:lstStyle/>
          <a:p>
            <a:r>
              <a:rPr lang="en-US" i="1" dirty="0">
                <a:latin typeface="Dank Mono" panose="00000509000000000000" pitchFamily="50" charset="0"/>
              </a:rPr>
              <a:t>Running Commands Through Python</a:t>
            </a:r>
          </a:p>
        </p:txBody>
      </p:sp>
      <p:sp>
        <p:nvSpPr>
          <p:cNvPr id="3" name="Content Placeholder 2">
            <a:extLst>
              <a:ext uri="{FF2B5EF4-FFF2-40B4-BE49-F238E27FC236}">
                <a16:creationId xmlns:a16="http://schemas.microsoft.com/office/drawing/2014/main" id="{E849C181-F6F1-4122-B88E-6BFDB4A5F0CA}"/>
              </a:ext>
            </a:extLst>
          </p:cNvPr>
          <p:cNvSpPr>
            <a:spLocks noGrp="1"/>
          </p:cNvSpPr>
          <p:nvPr>
            <p:ph idx="1"/>
          </p:nvPr>
        </p:nvSpPr>
        <p:spPr/>
        <p:txBody>
          <a:bodyPr>
            <a:normAutofit/>
          </a:bodyPr>
          <a:lstStyle/>
          <a:p>
            <a:r>
              <a:rPr lang="en-US" sz="1800" dirty="0">
                <a:latin typeface="Dank Mono" panose="00000509000000000000" pitchFamily="50" charset="0"/>
              </a:rPr>
              <a:t>Using Python’s Subprocess library to run system commands</a:t>
            </a:r>
          </a:p>
          <a:p>
            <a:r>
              <a:rPr lang="en-US" sz="1800" dirty="0">
                <a:latin typeface="Dank Mono" panose="00000509000000000000" pitchFamily="50" charset="0"/>
              </a:rPr>
              <a:t>Subprocess allows python to run system commands as if they were being manually typed.</a:t>
            </a:r>
          </a:p>
          <a:p>
            <a:r>
              <a:rPr lang="en-US" sz="1800" dirty="0">
                <a:latin typeface="Dank Mono" panose="00000509000000000000" pitchFamily="50" charset="0"/>
              </a:rPr>
              <a:t>Features of Subprocess library:</a:t>
            </a:r>
          </a:p>
          <a:p>
            <a:pPr lvl="1"/>
            <a:r>
              <a:rPr lang="en-US" sz="1600" dirty="0">
                <a:latin typeface="Dank Mono" panose="00000509000000000000" pitchFamily="50" charset="0"/>
              </a:rPr>
              <a:t>Capture output – Instead of producing output in the PC s console window, the program can run commands in the background and capture the output for parsing / logging.</a:t>
            </a:r>
          </a:p>
          <a:p>
            <a:pPr lvl="1"/>
            <a:r>
              <a:rPr lang="en-US" sz="1600" dirty="0">
                <a:latin typeface="Dank Mono" panose="00000509000000000000" pitchFamily="50" charset="0"/>
              </a:rPr>
              <a:t>Separates all aspects of running a command into manageable pieces – output, input arguments, errors, &amp; return codes</a:t>
            </a:r>
          </a:p>
          <a:p>
            <a:pPr marL="274320" lvl="1" indent="0">
              <a:buNone/>
            </a:pPr>
            <a:endParaRPr lang="en-US" sz="1600" dirty="0">
              <a:latin typeface="Dank Mono" panose="00000509000000000000" pitchFamily="50" charset="0"/>
            </a:endParaRPr>
          </a:p>
          <a:p>
            <a:pPr marL="274320" lvl="1" indent="0">
              <a:buNone/>
            </a:pPr>
            <a:r>
              <a:rPr lang="en-US" sz="1800" dirty="0">
                <a:latin typeface="Dank Mono" panose="00000509000000000000" pitchFamily="50" charset="0"/>
              </a:rPr>
              <a:t>	Example: </a:t>
            </a:r>
            <a:r>
              <a:rPr lang="en-US" sz="1800" dirty="0">
                <a:solidFill>
                  <a:srgbClr val="00B050"/>
                </a:solidFill>
                <a:latin typeface="Dank Mono" panose="00000509000000000000" pitchFamily="50" charset="0"/>
              </a:rPr>
              <a:t>subprocess</a:t>
            </a:r>
            <a:r>
              <a:rPr lang="en-US" sz="1800" dirty="0">
                <a:latin typeface="Dank Mono" panose="00000509000000000000" pitchFamily="50" charset="0"/>
              </a:rPr>
              <a:t>.</a:t>
            </a:r>
            <a:r>
              <a:rPr lang="en-US" sz="1800" dirty="0">
                <a:solidFill>
                  <a:srgbClr val="0070C0"/>
                </a:solidFill>
                <a:latin typeface="Dank Mono" panose="00000509000000000000" pitchFamily="50" charset="0"/>
              </a:rPr>
              <a:t>run</a:t>
            </a:r>
            <a:r>
              <a:rPr lang="en-US" sz="1800" dirty="0">
                <a:latin typeface="Dank Mono" panose="00000509000000000000" pitchFamily="50" charset="0"/>
              </a:rPr>
              <a:t>(</a:t>
            </a:r>
            <a:r>
              <a:rPr lang="en-US" sz="1800" dirty="0">
                <a:solidFill>
                  <a:srgbClr val="7030A0"/>
                </a:solidFill>
                <a:latin typeface="Dank Mono" panose="00000509000000000000" pitchFamily="50" charset="0"/>
              </a:rPr>
              <a:t>“command”</a:t>
            </a:r>
            <a:r>
              <a:rPr lang="en-US" sz="1800" dirty="0">
                <a:latin typeface="Dank Mono" panose="00000509000000000000" pitchFamily="50" charset="0"/>
              </a:rPr>
              <a:t>, </a:t>
            </a:r>
            <a:r>
              <a:rPr lang="en-US" sz="1800" dirty="0">
                <a:solidFill>
                  <a:srgbClr val="FF0000"/>
                </a:solidFill>
                <a:latin typeface="Dank Mono" panose="00000509000000000000" pitchFamily="50" charset="0"/>
              </a:rPr>
              <a:t>capture_output=True</a:t>
            </a:r>
            <a:r>
              <a:rPr lang="en-US" sz="1800" dirty="0">
                <a:latin typeface="Dank Mono" panose="00000509000000000000" pitchFamily="50" charset="0"/>
              </a:rPr>
              <a:t>, </a:t>
            </a:r>
            <a:r>
              <a:rPr lang="en-US" sz="1800" dirty="0">
                <a:solidFill>
                  <a:srgbClr val="C00000"/>
                </a:solidFill>
                <a:latin typeface="Dank Mono" panose="00000509000000000000" pitchFamily="50" charset="0"/>
              </a:rPr>
              <a:t>text=True</a:t>
            </a:r>
            <a:r>
              <a:rPr lang="en-US" sz="1800" dirty="0">
                <a:latin typeface="Dank Mono" panose="00000509000000000000" pitchFamily="50" charset="0"/>
              </a:rPr>
              <a:t>)</a:t>
            </a:r>
          </a:p>
          <a:p>
            <a:pPr marL="274320" lvl="1" indent="0">
              <a:buNone/>
            </a:pPr>
            <a:r>
              <a:rPr lang="en-US" sz="1800" dirty="0">
                <a:latin typeface="Dank Mono" panose="00000509000000000000" pitchFamily="50" charset="0"/>
              </a:rPr>
              <a:t>		  </a:t>
            </a:r>
            <a:r>
              <a:rPr lang="en-US" sz="1800" dirty="0">
                <a:solidFill>
                  <a:srgbClr val="00B050"/>
                </a:solidFill>
                <a:latin typeface="Dank Mono" panose="00000509000000000000" pitchFamily="50" charset="0"/>
              </a:rPr>
              <a:t>subprocess</a:t>
            </a:r>
            <a:r>
              <a:rPr lang="en-US" sz="1800" dirty="0">
                <a:latin typeface="Dank Mono" panose="00000509000000000000" pitchFamily="50" charset="0"/>
              </a:rPr>
              <a:t>.</a:t>
            </a:r>
            <a:r>
              <a:rPr lang="en-US" sz="1800" dirty="0">
                <a:solidFill>
                  <a:srgbClr val="0070C0"/>
                </a:solidFill>
                <a:latin typeface="Dank Mono" panose="00000509000000000000" pitchFamily="50" charset="0"/>
              </a:rPr>
              <a:t>Popen</a:t>
            </a:r>
            <a:r>
              <a:rPr lang="en-US" sz="1800" dirty="0">
                <a:latin typeface="Dank Mono" panose="00000509000000000000" pitchFamily="50" charset="0"/>
              </a:rPr>
              <a:t>(</a:t>
            </a:r>
            <a:r>
              <a:rPr lang="en-US" sz="1800" dirty="0">
                <a:solidFill>
                  <a:srgbClr val="7030A0"/>
                </a:solidFill>
                <a:latin typeface="Dank Mono" panose="00000509000000000000" pitchFamily="50" charset="0"/>
              </a:rPr>
              <a:t>“command”</a:t>
            </a:r>
            <a:r>
              <a:rPr lang="en-US" sz="1800" dirty="0">
                <a:latin typeface="Dank Mono" panose="00000509000000000000" pitchFamily="50" charset="0"/>
              </a:rPr>
              <a:t>, </a:t>
            </a:r>
            <a:r>
              <a:rPr lang="en-US" sz="1800" dirty="0">
                <a:solidFill>
                  <a:srgbClr val="FF0000"/>
                </a:solidFill>
                <a:latin typeface="Dank Mono" panose="00000509000000000000" pitchFamily="50" charset="0"/>
              </a:rPr>
              <a:t>stdout=subprocess.PIPE</a:t>
            </a:r>
            <a:r>
              <a:rPr lang="en-US" sz="1800" dirty="0">
                <a:latin typeface="Dank Mono" panose="00000509000000000000" pitchFamily="50" charset="0"/>
              </a:rPr>
              <a:t>)</a:t>
            </a:r>
          </a:p>
        </p:txBody>
      </p:sp>
    </p:spTree>
    <p:extLst>
      <p:ext uri="{BB962C8B-B14F-4D97-AF65-F5344CB8AC3E}">
        <p14:creationId xmlns:p14="http://schemas.microsoft.com/office/powerpoint/2010/main" val="33782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8657-2523-4035-B13E-1AE3A4BF48EC}"/>
              </a:ext>
            </a:extLst>
          </p:cNvPr>
          <p:cNvSpPr>
            <a:spLocks noGrp="1"/>
          </p:cNvSpPr>
          <p:nvPr>
            <p:ph type="title"/>
          </p:nvPr>
        </p:nvSpPr>
        <p:spPr/>
        <p:txBody>
          <a:bodyPr/>
          <a:lstStyle/>
          <a:p>
            <a:r>
              <a:rPr lang="en-US" i="1" dirty="0">
                <a:latin typeface="Dank Mono" panose="00000509000000000000" pitchFamily="50" charset="0"/>
              </a:rPr>
              <a:t>Gathering Information - Networks</a:t>
            </a:r>
          </a:p>
        </p:txBody>
      </p:sp>
      <p:sp>
        <p:nvSpPr>
          <p:cNvPr id="3" name="Content Placeholder 2">
            <a:extLst>
              <a:ext uri="{FF2B5EF4-FFF2-40B4-BE49-F238E27FC236}">
                <a16:creationId xmlns:a16="http://schemas.microsoft.com/office/drawing/2014/main" id="{5A691DEA-29BE-4FBC-AB73-BD1A706008D8}"/>
              </a:ext>
            </a:extLst>
          </p:cNvPr>
          <p:cNvSpPr>
            <a:spLocks noGrp="1"/>
          </p:cNvSpPr>
          <p:nvPr>
            <p:ph idx="1"/>
          </p:nvPr>
        </p:nvSpPr>
        <p:spPr>
          <a:xfrm>
            <a:off x="662609" y="2103120"/>
            <a:ext cx="10853530" cy="3849624"/>
          </a:xfrm>
        </p:spPr>
        <p:txBody>
          <a:bodyPr>
            <a:normAutofit/>
          </a:bodyPr>
          <a:lstStyle/>
          <a:p>
            <a:pPr marL="0" indent="0" algn="ctr">
              <a:buNone/>
            </a:pPr>
            <a:r>
              <a:rPr lang="en-US" sz="1800" u="sng" dirty="0">
                <a:latin typeface="Dank Mono" panose="00000509000000000000" pitchFamily="50" charset="0"/>
              </a:rPr>
              <a:t>The first step to breaking into networks is to search for surrounding networks</a:t>
            </a:r>
          </a:p>
          <a:p>
            <a:pPr marL="0" indent="0">
              <a:buNone/>
            </a:pPr>
            <a:r>
              <a:rPr lang="en-US" sz="2000" dirty="0">
                <a:latin typeface="Dank Mono" panose="00000509000000000000" pitchFamily="50" charset="0"/>
              </a:rPr>
              <a:t>Using </a:t>
            </a:r>
            <a:r>
              <a:rPr lang="en-US" sz="2000" u="sng" dirty="0">
                <a:latin typeface="Dank Mono" panose="00000509000000000000" pitchFamily="50" charset="0"/>
              </a:rPr>
              <a:t>Wash</a:t>
            </a:r>
            <a:r>
              <a:rPr lang="en-US" sz="2000" dirty="0">
                <a:latin typeface="Dank Mono" panose="00000509000000000000" pitchFamily="50" charset="0"/>
              </a:rPr>
              <a:t> – a tool that scans for WPS enabled networks</a:t>
            </a:r>
          </a:p>
          <a:p>
            <a:pPr marL="0" indent="0">
              <a:buNone/>
            </a:pPr>
            <a:r>
              <a:rPr lang="en-US" sz="1800" dirty="0">
                <a:latin typeface="Dank Mono" panose="00000509000000000000" pitchFamily="50" charset="0"/>
              </a:rPr>
              <a:t>This tool can also be used to gather useful information about networks such as:</a:t>
            </a:r>
          </a:p>
          <a:p>
            <a:pPr lvl="2"/>
            <a:r>
              <a:rPr lang="en-US" sz="1600" dirty="0">
                <a:latin typeface="Dank Mono" panose="00000509000000000000" pitchFamily="50" charset="0"/>
              </a:rPr>
              <a:t>BSSID (Unique identifier)</a:t>
            </a:r>
          </a:p>
          <a:p>
            <a:pPr lvl="2"/>
            <a:r>
              <a:rPr lang="en-US" sz="1600" dirty="0">
                <a:latin typeface="Dank Mono" panose="00000509000000000000" pitchFamily="50" charset="0"/>
              </a:rPr>
              <a:t>Channel</a:t>
            </a:r>
          </a:p>
          <a:p>
            <a:pPr lvl="2"/>
            <a:r>
              <a:rPr lang="en-US" sz="1600" dirty="0">
                <a:latin typeface="Dank Mono" panose="00000509000000000000" pitchFamily="50" charset="0"/>
              </a:rPr>
              <a:t>Power-level (Proximity to the network)</a:t>
            </a:r>
          </a:p>
          <a:p>
            <a:pPr lvl="2"/>
            <a:r>
              <a:rPr lang="en-US" sz="1600" dirty="0">
                <a:latin typeface="Dank Mono" panose="00000509000000000000" pitchFamily="50" charset="0"/>
              </a:rPr>
              <a:t>ESSID (Network name)</a:t>
            </a:r>
          </a:p>
          <a:p>
            <a:pPr marL="0" indent="0">
              <a:buNone/>
            </a:pPr>
            <a:r>
              <a:rPr lang="en-US" sz="2000" dirty="0">
                <a:latin typeface="Dank Mono" panose="00000509000000000000" pitchFamily="50" charset="0"/>
              </a:rPr>
              <a:t>Using </a:t>
            </a:r>
            <a:r>
              <a:rPr lang="en-US" sz="2000" u="sng" dirty="0">
                <a:latin typeface="Dank Mono" panose="00000509000000000000" pitchFamily="50" charset="0"/>
              </a:rPr>
              <a:t>Airodump-ng</a:t>
            </a:r>
            <a:r>
              <a:rPr lang="en-US" sz="2000" dirty="0">
                <a:latin typeface="Dank Mono" panose="00000509000000000000" pitchFamily="50" charset="0"/>
              </a:rPr>
              <a:t> – a tool that scans for networks </a:t>
            </a:r>
          </a:p>
          <a:p>
            <a:pPr lvl="1"/>
            <a:r>
              <a:rPr lang="en-US" sz="1800" dirty="0">
                <a:latin typeface="Dank Mono" panose="00000509000000000000" pitchFamily="50" charset="0"/>
              </a:rPr>
              <a:t>This tool is similar to Wash, although it can gather more detailed information</a:t>
            </a:r>
          </a:p>
        </p:txBody>
      </p:sp>
    </p:spTree>
    <p:extLst>
      <p:ext uri="{BB962C8B-B14F-4D97-AF65-F5344CB8AC3E}">
        <p14:creationId xmlns:p14="http://schemas.microsoft.com/office/powerpoint/2010/main" val="109021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8657-2523-4035-B13E-1AE3A4BF48EC}"/>
              </a:ext>
            </a:extLst>
          </p:cNvPr>
          <p:cNvSpPr>
            <a:spLocks noGrp="1"/>
          </p:cNvSpPr>
          <p:nvPr>
            <p:ph type="title"/>
          </p:nvPr>
        </p:nvSpPr>
        <p:spPr/>
        <p:txBody>
          <a:bodyPr/>
          <a:lstStyle/>
          <a:p>
            <a:r>
              <a:rPr lang="en-US" i="1" dirty="0">
                <a:latin typeface="Dank Mono" panose="00000509000000000000" pitchFamily="50" charset="0"/>
              </a:rPr>
              <a:t>Gathering Information - Clients</a:t>
            </a:r>
          </a:p>
        </p:txBody>
      </p:sp>
      <p:sp>
        <p:nvSpPr>
          <p:cNvPr id="3" name="Content Placeholder 2">
            <a:extLst>
              <a:ext uri="{FF2B5EF4-FFF2-40B4-BE49-F238E27FC236}">
                <a16:creationId xmlns:a16="http://schemas.microsoft.com/office/drawing/2014/main" id="{5A691DEA-29BE-4FBC-AB73-BD1A706008D8}"/>
              </a:ext>
            </a:extLst>
          </p:cNvPr>
          <p:cNvSpPr>
            <a:spLocks noGrp="1"/>
          </p:cNvSpPr>
          <p:nvPr>
            <p:ph idx="1"/>
          </p:nvPr>
        </p:nvSpPr>
        <p:spPr>
          <a:xfrm>
            <a:off x="669235" y="1974301"/>
            <a:ext cx="10853530" cy="1819523"/>
          </a:xfrm>
        </p:spPr>
        <p:txBody>
          <a:bodyPr>
            <a:normAutofit fontScale="92500"/>
          </a:bodyPr>
          <a:lstStyle/>
          <a:p>
            <a:pPr marL="0" indent="0" algn="ctr">
              <a:buNone/>
            </a:pPr>
            <a:r>
              <a:rPr lang="en-US" sz="2400" u="sng" dirty="0">
                <a:latin typeface="Dank Mono" panose="00000509000000000000" pitchFamily="50" charset="0"/>
              </a:rPr>
              <a:t>Next step is to find any clients (devices) connected to the network</a:t>
            </a:r>
          </a:p>
          <a:p>
            <a:pPr marL="0" indent="0">
              <a:buNone/>
            </a:pPr>
            <a:r>
              <a:rPr lang="en-US" sz="2000" dirty="0">
                <a:latin typeface="Dank Mono" panose="00000509000000000000" pitchFamily="50" charset="0"/>
              </a:rPr>
              <a:t>While Wash can only find basic information on the networks, Airodump-ng can collect information about the devices connected to the networks. </a:t>
            </a:r>
          </a:p>
          <a:p>
            <a:pPr marL="0" indent="0">
              <a:buNone/>
            </a:pPr>
            <a:r>
              <a:rPr lang="en-US" sz="2000" dirty="0">
                <a:latin typeface="Dank Mono" panose="00000509000000000000" pitchFamily="50" charset="0"/>
              </a:rPr>
              <a:t>The client information is crucial on successfully attacking the network.</a:t>
            </a:r>
          </a:p>
          <a:p>
            <a:pPr marL="0" indent="0">
              <a:buNone/>
            </a:pPr>
            <a:endParaRPr lang="en-US" sz="1800" dirty="0"/>
          </a:p>
        </p:txBody>
      </p:sp>
      <p:sp>
        <p:nvSpPr>
          <p:cNvPr id="6" name="TextBox 5">
            <a:extLst>
              <a:ext uri="{FF2B5EF4-FFF2-40B4-BE49-F238E27FC236}">
                <a16:creationId xmlns:a16="http://schemas.microsoft.com/office/drawing/2014/main" id="{E2C65FA5-ED59-466E-A5A3-F3ECBFF35D74}"/>
              </a:ext>
            </a:extLst>
          </p:cNvPr>
          <p:cNvSpPr txBox="1"/>
          <p:nvPr/>
        </p:nvSpPr>
        <p:spPr>
          <a:xfrm>
            <a:off x="669235" y="3793824"/>
            <a:ext cx="10853530" cy="2492990"/>
          </a:xfrm>
          <a:prstGeom prst="rect">
            <a:avLst/>
          </a:prstGeom>
          <a:solidFill>
            <a:schemeClr val="tx1"/>
          </a:solidFill>
        </p:spPr>
        <p:txBody>
          <a:bodyPr wrap="square" rtlCol="0">
            <a:spAutoFit/>
          </a:bodyPr>
          <a:lstStyle/>
          <a:p>
            <a:r>
              <a:rPr lang="en-US" sz="1200" dirty="0">
                <a:solidFill>
                  <a:schemeClr val="bg1"/>
                </a:solidFill>
                <a:latin typeface="Dank Mono" panose="00000509000000000000" pitchFamily="50" charset="0"/>
              </a:rPr>
              <a:t>[CH 10 ][ Elapsed: 36 s ][ 2020-03-12 18:36 ][ WPA handshake: A0:63:91:E3:41:C9 ]                        	</a:t>
            </a:r>
          </a:p>
          <a:p>
            <a:endParaRPr lang="en-US" sz="1200" dirty="0">
              <a:solidFill>
                <a:schemeClr val="bg1"/>
              </a:solidFill>
              <a:latin typeface="Dank Mono" panose="00000509000000000000" pitchFamily="50" charset="0"/>
            </a:endParaRPr>
          </a:p>
          <a:p>
            <a:r>
              <a:rPr lang="en-US" sz="1200" dirty="0">
                <a:solidFill>
                  <a:schemeClr val="bg1"/>
                </a:solidFill>
                <a:latin typeface="Dank Mono" panose="00000509000000000000" pitchFamily="50" charset="0"/>
              </a:rPr>
              <a:t> BSSID              PWR RXQ  Beacons    #Data, #/s  CH  MB   ENC  CIPHER AUTH ESSID	</a:t>
            </a:r>
          </a:p>
          <a:p>
            <a:endParaRPr lang="en-US" sz="1200" dirty="0">
              <a:solidFill>
                <a:schemeClr val="bg1"/>
              </a:solidFill>
              <a:latin typeface="Dank Mono" panose="00000509000000000000" pitchFamily="50" charset="0"/>
            </a:endParaRPr>
          </a:p>
          <a:p>
            <a:r>
              <a:rPr lang="en-US" sz="1200" dirty="0">
                <a:solidFill>
                  <a:schemeClr val="bg1"/>
                </a:solidFill>
                <a:latin typeface="Dank Mono" panose="00000509000000000000" pitchFamily="50" charset="0"/>
              </a:rPr>
              <a:t> A0:63:91:E3:41:C9  -55  97      324      410    0  10  405  WPA2 CCMP   PSK  MyCharterWiFic9-2G     &lt;--- NETWORK	</a:t>
            </a:r>
          </a:p>
          <a:p>
            <a:endParaRPr lang="en-US" sz="1200" dirty="0">
              <a:solidFill>
                <a:schemeClr val="bg1"/>
              </a:solidFill>
              <a:latin typeface="Dank Mono" panose="00000509000000000000" pitchFamily="50" charset="0"/>
            </a:endParaRPr>
          </a:p>
          <a:p>
            <a:r>
              <a:rPr lang="en-US" sz="1200" dirty="0">
                <a:solidFill>
                  <a:schemeClr val="bg1"/>
                </a:solidFill>
                <a:latin typeface="Dank Mono" panose="00000509000000000000" pitchFamily="50" charset="0"/>
              </a:rPr>
              <a:t> BSSID              STATION            PWR   Rate    Lost    Frames  Probe                              	</a:t>
            </a:r>
          </a:p>
          <a:p>
            <a:endParaRPr lang="en-US" sz="1200" dirty="0">
              <a:solidFill>
                <a:schemeClr val="bg1"/>
              </a:solidFill>
              <a:latin typeface="Dank Mono" panose="00000509000000000000" pitchFamily="50" charset="0"/>
            </a:endParaRPr>
          </a:p>
          <a:p>
            <a:r>
              <a:rPr lang="en-US" sz="1200" dirty="0">
                <a:solidFill>
                  <a:schemeClr val="bg1"/>
                </a:solidFill>
                <a:latin typeface="Dank Mono" panose="00000509000000000000" pitchFamily="50" charset="0"/>
              </a:rPr>
              <a:t> A0:63:91:E3:41:C9  02:0F:B5:05:41:27  -84    0 - 1e     0       13       &lt;--- CLIENT                               	</a:t>
            </a:r>
          </a:p>
          <a:p>
            <a:r>
              <a:rPr lang="en-US" sz="1200" dirty="0">
                <a:solidFill>
                  <a:schemeClr val="bg1"/>
                </a:solidFill>
                <a:latin typeface="Dank Mono" panose="00000509000000000000" pitchFamily="50" charset="0"/>
              </a:rPr>
              <a:t> A0:63:91:E3:41:C9  02:0F:B5:1C:8A:04  -85    0 - 1e     0       13       &lt;--- CLIENT                               	</a:t>
            </a:r>
          </a:p>
          <a:p>
            <a:r>
              <a:rPr lang="en-US" sz="1200" dirty="0">
                <a:solidFill>
                  <a:schemeClr val="bg1"/>
                </a:solidFill>
                <a:latin typeface="Dank Mono" panose="00000509000000000000" pitchFamily="50" charset="0"/>
              </a:rPr>
              <a:t> A0:63:91:E3:41:C9  02:0F:B5:6B:0D:19  -83    0 - 1e     0       11       &lt;--- CLIENT                               	</a:t>
            </a:r>
          </a:p>
          <a:p>
            <a:r>
              <a:rPr lang="en-US" sz="1200" dirty="0">
                <a:solidFill>
                  <a:schemeClr val="bg1"/>
                </a:solidFill>
                <a:latin typeface="Dank Mono" panose="00000509000000000000" pitchFamily="50" charset="0"/>
              </a:rPr>
              <a:t> A0:63:91:E3:41:C9  02:0F:B5:FB:E2:BA  -84    1e- 1e     0      676       &lt;--- CLIENT                               	</a:t>
            </a:r>
          </a:p>
          <a:p>
            <a:r>
              <a:rPr lang="en-US" sz="1200" dirty="0">
                <a:solidFill>
                  <a:schemeClr val="bg1"/>
                </a:solidFill>
                <a:latin typeface="Dank Mono" panose="00000509000000000000" pitchFamily="50" charset="0"/>
              </a:rPr>
              <a:t> A0:63:91:E3:41:C9  02:0F:B5:5F:6B:66  -83    0 - 1e     0       11       &lt;--- CLIENT	</a:t>
            </a:r>
          </a:p>
        </p:txBody>
      </p:sp>
    </p:spTree>
    <p:extLst>
      <p:ext uri="{BB962C8B-B14F-4D97-AF65-F5344CB8AC3E}">
        <p14:creationId xmlns:p14="http://schemas.microsoft.com/office/powerpoint/2010/main" val="1435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FF5C2-ACA4-45CB-B124-CA3304657C94}"/>
              </a:ext>
            </a:extLst>
          </p:cNvPr>
          <p:cNvSpPr>
            <a:spLocks noGrp="1"/>
          </p:cNvSpPr>
          <p:nvPr>
            <p:ph type="title"/>
          </p:nvPr>
        </p:nvSpPr>
        <p:spPr/>
        <p:txBody>
          <a:bodyPr/>
          <a:lstStyle/>
          <a:p>
            <a:r>
              <a:rPr lang="en-US" i="1" dirty="0">
                <a:latin typeface="Dank Mono" panose="00000509000000000000" pitchFamily="50" charset="0"/>
              </a:rPr>
              <a:t>Attacking The Target</a:t>
            </a:r>
          </a:p>
        </p:txBody>
      </p:sp>
      <p:sp>
        <p:nvSpPr>
          <p:cNvPr id="3" name="Content Placeholder 2">
            <a:extLst>
              <a:ext uri="{FF2B5EF4-FFF2-40B4-BE49-F238E27FC236}">
                <a16:creationId xmlns:a16="http://schemas.microsoft.com/office/drawing/2014/main" id="{25F20438-06DB-4A27-8C09-988C1207886E}"/>
              </a:ext>
            </a:extLst>
          </p:cNvPr>
          <p:cNvSpPr>
            <a:spLocks noGrp="1"/>
          </p:cNvSpPr>
          <p:nvPr>
            <p:ph idx="1"/>
          </p:nvPr>
        </p:nvSpPr>
        <p:spPr/>
        <p:txBody>
          <a:bodyPr>
            <a:normAutofit/>
          </a:bodyPr>
          <a:lstStyle/>
          <a:p>
            <a:pPr marL="0" indent="0">
              <a:buNone/>
            </a:pPr>
            <a:r>
              <a:rPr lang="en-US" sz="2000" u="sng" dirty="0">
                <a:latin typeface="Dank Mono" panose="00000509000000000000" pitchFamily="50" charset="0"/>
              </a:rPr>
              <a:t>Using the gathered information, the next step is to attack the target</a:t>
            </a:r>
            <a:endParaRPr lang="en-US" sz="2000" dirty="0">
              <a:latin typeface="Dank Mono" panose="00000509000000000000" pitchFamily="50" charset="0"/>
            </a:endParaRPr>
          </a:p>
          <a:p>
            <a:pPr marL="0" indent="0">
              <a:buNone/>
            </a:pPr>
            <a:r>
              <a:rPr lang="en-US" sz="2000" dirty="0">
                <a:latin typeface="Dank Mono" panose="00000509000000000000" pitchFamily="50" charset="0"/>
              </a:rPr>
              <a:t>The Aireplay-ng tool has the capability to send “deauthorization” packets to the network and any connected devices to force them to disconnect from the network.</a:t>
            </a:r>
          </a:p>
          <a:p>
            <a:pPr marL="0" indent="0">
              <a:buNone/>
            </a:pPr>
            <a:endParaRPr lang="en-US" sz="2000" dirty="0">
              <a:latin typeface="Dank Mono" panose="00000509000000000000" pitchFamily="50" charset="0"/>
            </a:endParaRPr>
          </a:p>
          <a:p>
            <a:pPr marL="0" indent="0">
              <a:buNone/>
            </a:pPr>
            <a:r>
              <a:rPr lang="en-US" sz="2000" dirty="0">
                <a:latin typeface="Dank Mono" panose="00000509000000000000" pitchFamily="50" charset="0"/>
              </a:rPr>
              <a:t>Using this tool in conjunction with Airodump-ng to capture all packets within the network while also sending deauthorization packets with Aireplay-ng  makes it possible capture the network password.</a:t>
            </a:r>
          </a:p>
        </p:txBody>
      </p:sp>
    </p:spTree>
    <p:extLst>
      <p:ext uri="{BB962C8B-B14F-4D97-AF65-F5344CB8AC3E}">
        <p14:creationId xmlns:p14="http://schemas.microsoft.com/office/powerpoint/2010/main" val="188679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FF5C2-ACA4-45CB-B124-CA3304657C94}"/>
              </a:ext>
            </a:extLst>
          </p:cNvPr>
          <p:cNvSpPr>
            <a:spLocks noGrp="1"/>
          </p:cNvSpPr>
          <p:nvPr>
            <p:ph type="title"/>
          </p:nvPr>
        </p:nvSpPr>
        <p:spPr/>
        <p:txBody>
          <a:bodyPr/>
          <a:lstStyle/>
          <a:p>
            <a:r>
              <a:rPr lang="en-US" i="1" dirty="0">
                <a:latin typeface="Dank Mono" panose="00000509000000000000" pitchFamily="50" charset="0"/>
              </a:rPr>
              <a:t>Capturing The Password</a:t>
            </a:r>
          </a:p>
        </p:txBody>
      </p:sp>
      <p:sp>
        <p:nvSpPr>
          <p:cNvPr id="3" name="Content Placeholder 2">
            <a:extLst>
              <a:ext uri="{FF2B5EF4-FFF2-40B4-BE49-F238E27FC236}">
                <a16:creationId xmlns:a16="http://schemas.microsoft.com/office/drawing/2014/main" id="{25F20438-06DB-4A27-8C09-988C1207886E}"/>
              </a:ext>
            </a:extLst>
          </p:cNvPr>
          <p:cNvSpPr>
            <a:spLocks noGrp="1"/>
          </p:cNvSpPr>
          <p:nvPr>
            <p:ph idx="1"/>
          </p:nvPr>
        </p:nvSpPr>
        <p:spPr>
          <a:xfrm>
            <a:off x="1066800" y="1939455"/>
            <a:ext cx="10058400" cy="3546945"/>
          </a:xfrm>
        </p:spPr>
        <p:txBody>
          <a:bodyPr>
            <a:normAutofit/>
          </a:bodyPr>
          <a:lstStyle/>
          <a:p>
            <a:r>
              <a:rPr lang="en-US" sz="2000" dirty="0">
                <a:latin typeface="Dank Mono" panose="00000509000000000000" pitchFamily="50" charset="0"/>
              </a:rPr>
              <a:t>When a client (device) is forced to disconnect from the network with Aireplay-ng it automatically reconnects on its own. </a:t>
            </a:r>
          </a:p>
          <a:p>
            <a:endParaRPr lang="en-US" sz="2000" dirty="0">
              <a:latin typeface="Dank Mono" panose="00000509000000000000" pitchFamily="50" charset="0"/>
            </a:endParaRPr>
          </a:p>
          <a:p>
            <a:pPr marL="0" indent="0">
              <a:buNone/>
            </a:pPr>
            <a:endParaRPr lang="en-US" sz="2000" dirty="0">
              <a:latin typeface="Dank Mono" panose="00000509000000000000" pitchFamily="50" charset="0"/>
            </a:endParaRPr>
          </a:p>
          <a:p>
            <a:r>
              <a:rPr lang="en-US" sz="2000" dirty="0">
                <a:latin typeface="Dank Mono" panose="00000509000000000000" pitchFamily="50" charset="0"/>
              </a:rPr>
              <a:t>Capturing all traffic on the network while this happens means that the password authentication packets will be captured as well.</a:t>
            </a:r>
          </a:p>
          <a:p>
            <a:pPr marL="0" indent="0">
              <a:buNone/>
            </a:pPr>
            <a:endParaRPr lang="en-US" sz="2000" dirty="0">
              <a:latin typeface="Dank Mono" panose="00000509000000000000" pitchFamily="50" charset="0"/>
            </a:endParaRPr>
          </a:p>
        </p:txBody>
      </p:sp>
    </p:spTree>
    <p:extLst>
      <p:ext uri="{BB962C8B-B14F-4D97-AF65-F5344CB8AC3E}">
        <p14:creationId xmlns:p14="http://schemas.microsoft.com/office/powerpoint/2010/main" val="303023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Alternate Process 10">
            <a:extLst>
              <a:ext uri="{FF2B5EF4-FFF2-40B4-BE49-F238E27FC236}">
                <a16:creationId xmlns:a16="http://schemas.microsoft.com/office/drawing/2014/main" id="{8EA20231-E063-495F-9EB0-7F0C7F713B4C}"/>
              </a:ext>
            </a:extLst>
          </p:cNvPr>
          <p:cNvSpPr/>
          <p:nvPr/>
        </p:nvSpPr>
        <p:spPr>
          <a:xfrm>
            <a:off x="1284767" y="643270"/>
            <a:ext cx="9622465" cy="5571460"/>
          </a:xfrm>
          <a:prstGeom prst="flowChartAlternate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Terminator 2">
            <a:extLst>
              <a:ext uri="{FF2B5EF4-FFF2-40B4-BE49-F238E27FC236}">
                <a16:creationId xmlns:a16="http://schemas.microsoft.com/office/drawing/2014/main" id="{F431893D-D993-4ED9-B145-BC684E7EA18F}"/>
              </a:ext>
            </a:extLst>
          </p:cNvPr>
          <p:cNvSpPr/>
          <p:nvPr/>
        </p:nvSpPr>
        <p:spPr>
          <a:xfrm>
            <a:off x="7818782" y="1765852"/>
            <a:ext cx="2173357" cy="1159700"/>
          </a:xfrm>
          <a:prstGeom prst="flowChartTerminator">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cxnSp>
        <p:nvCxnSpPr>
          <p:cNvPr id="4" name="Straight Connector 3">
            <a:extLst>
              <a:ext uri="{FF2B5EF4-FFF2-40B4-BE49-F238E27FC236}">
                <a16:creationId xmlns:a16="http://schemas.microsoft.com/office/drawing/2014/main" id="{5A21D7D9-1A2F-438C-BD83-DCBDA4720535}"/>
              </a:ext>
            </a:extLst>
          </p:cNvPr>
          <p:cNvCxnSpPr>
            <a:cxnSpLocks/>
            <a:endCxn id="3" idx="1"/>
          </p:cNvCxnSpPr>
          <p:nvPr/>
        </p:nvCxnSpPr>
        <p:spPr>
          <a:xfrm>
            <a:off x="3988904" y="2345702"/>
            <a:ext cx="382987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Flowchart: Summing Junction 4">
            <a:extLst>
              <a:ext uri="{FF2B5EF4-FFF2-40B4-BE49-F238E27FC236}">
                <a16:creationId xmlns:a16="http://schemas.microsoft.com/office/drawing/2014/main" id="{A399E8DD-3A30-4A7C-8A11-C943C2E64282}"/>
              </a:ext>
            </a:extLst>
          </p:cNvPr>
          <p:cNvSpPr/>
          <p:nvPr/>
        </p:nvSpPr>
        <p:spPr>
          <a:xfrm>
            <a:off x="5658677" y="2034275"/>
            <a:ext cx="636104" cy="622853"/>
          </a:xfrm>
          <a:prstGeom prst="flowChartSummingJunction">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51C371D-A7F3-4A7E-B5E5-E463E04FB0F6}"/>
              </a:ext>
            </a:extLst>
          </p:cNvPr>
          <p:cNvSpPr txBox="1"/>
          <p:nvPr/>
        </p:nvSpPr>
        <p:spPr>
          <a:xfrm>
            <a:off x="5087935" y="1340865"/>
            <a:ext cx="1777587" cy="646331"/>
          </a:xfrm>
          <a:prstGeom prst="rect">
            <a:avLst/>
          </a:prstGeom>
          <a:noFill/>
        </p:spPr>
        <p:txBody>
          <a:bodyPr wrap="square" rtlCol="0">
            <a:spAutoFit/>
          </a:bodyPr>
          <a:lstStyle/>
          <a:p>
            <a:pPr algn="ctr"/>
            <a:r>
              <a:rPr lang="en-US" dirty="0">
                <a:solidFill>
                  <a:schemeClr val="accent2">
                    <a:lumMod val="50000"/>
                  </a:schemeClr>
                </a:solidFill>
              </a:rPr>
              <a:t>Disconnected by Aireplay-ng</a:t>
            </a:r>
          </a:p>
        </p:txBody>
      </p:sp>
      <p:sp>
        <p:nvSpPr>
          <p:cNvPr id="8" name="Flowchart: Connector 7">
            <a:extLst>
              <a:ext uri="{FF2B5EF4-FFF2-40B4-BE49-F238E27FC236}">
                <a16:creationId xmlns:a16="http://schemas.microsoft.com/office/drawing/2014/main" id="{D2627147-D6DD-47DD-8A46-AAFA9CDB04B3}"/>
              </a:ext>
            </a:extLst>
          </p:cNvPr>
          <p:cNvSpPr/>
          <p:nvPr/>
        </p:nvSpPr>
        <p:spPr>
          <a:xfrm>
            <a:off x="2584173" y="1643335"/>
            <a:ext cx="1404731" cy="1404731"/>
          </a:xfrm>
          <a:prstGeom prst="flowChartConnector">
            <a:avLst/>
          </a:prstGeom>
          <a:solidFill>
            <a:schemeClr val="accent3"/>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a:t>
            </a:r>
          </a:p>
        </p:txBody>
      </p:sp>
      <p:cxnSp>
        <p:nvCxnSpPr>
          <p:cNvPr id="10" name="Connector: Elbow 9">
            <a:extLst>
              <a:ext uri="{FF2B5EF4-FFF2-40B4-BE49-F238E27FC236}">
                <a16:creationId xmlns:a16="http://schemas.microsoft.com/office/drawing/2014/main" id="{DB05A4AA-772D-4D03-B379-47449307146C}"/>
              </a:ext>
            </a:extLst>
          </p:cNvPr>
          <p:cNvCxnSpPr>
            <a:stCxn id="8" idx="4"/>
            <a:endCxn id="3" idx="2"/>
          </p:cNvCxnSpPr>
          <p:nvPr/>
        </p:nvCxnSpPr>
        <p:spPr>
          <a:xfrm rot="5400000" flipH="1" flipV="1">
            <a:off x="6034743" y="177348"/>
            <a:ext cx="122514" cy="5618922"/>
          </a:xfrm>
          <a:prstGeom prst="bentConnector3">
            <a:avLst>
              <a:gd name="adj1" fmla="val -532731"/>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Flowchart: Preparation 11">
            <a:extLst>
              <a:ext uri="{FF2B5EF4-FFF2-40B4-BE49-F238E27FC236}">
                <a16:creationId xmlns:a16="http://schemas.microsoft.com/office/drawing/2014/main" id="{81765383-4DC1-47C8-AC91-896CA07A1008}"/>
              </a:ext>
            </a:extLst>
          </p:cNvPr>
          <p:cNvSpPr/>
          <p:nvPr/>
        </p:nvSpPr>
        <p:spPr>
          <a:xfrm>
            <a:off x="4525165" y="3359495"/>
            <a:ext cx="2903126" cy="702365"/>
          </a:xfrm>
          <a:prstGeom prst="flowChartPreparation">
            <a:avLst/>
          </a:prstGeom>
          <a:solidFill>
            <a:schemeClr val="accent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RECONNECT</a:t>
            </a:r>
          </a:p>
        </p:txBody>
      </p:sp>
      <p:sp>
        <p:nvSpPr>
          <p:cNvPr id="14" name="TextBox 13">
            <a:extLst>
              <a:ext uri="{FF2B5EF4-FFF2-40B4-BE49-F238E27FC236}">
                <a16:creationId xmlns:a16="http://schemas.microsoft.com/office/drawing/2014/main" id="{A1716CF6-A53B-4CA8-B5F4-2EB68A1A3B5A}"/>
              </a:ext>
            </a:extLst>
          </p:cNvPr>
          <p:cNvSpPr txBox="1"/>
          <p:nvPr/>
        </p:nvSpPr>
        <p:spPr>
          <a:xfrm>
            <a:off x="3898402" y="5232160"/>
            <a:ext cx="4156651" cy="369332"/>
          </a:xfrm>
          <a:prstGeom prst="rect">
            <a:avLst/>
          </a:prstGeom>
          <a:noFill/>
        </p:spPr>
        <p:txBody>
          <a:bodyPr wrap="none" rtlCol="0">
            <a:spAutoFit/>
          </a:bodyPr>
          <a:lstStyle/>
          <a:p>
            <a:r>
              <a:rPr lang="en-US" dirty="0">
                <a:solidFill>
                  <a:schemeClr val="accent4">
                    <a:lumMod val="50000"/>
                  </a:schemeClr>
                </a:solidFill>
              </a:rPr>
              <a:t>Capturing all traffic with Airodump-ng</a:t>
            </a:r>
          </a:p>
        </p:txBody>
      </p:sp>
    </p:spTree>
    <p:extLst>
      <p:ext uri="{BB962C8B-B14F-4D97-AF65-F5344CB8AC3E}">
        <p14:creationId xmlns:p14="http://schemas.microsoft.com/office/powerpoint/2010/main" val="330608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9CA1-F78B-4CE8-BAA0-4A241AB6944B}"/>
              </a:ext>
            </a:extLst>
          </p:cNvPr>
          <p:cNvSpPr>
            <a:spLocks noGrp="1"/>
          </p:cNvSpPr>
          <p:nvPr>
            <p:ph type="ctrTitle"/>
          </p:nvPr>
        </p:nvSpPr>
        <p:spPr/>
        <p:txBody>
          <a:bodyPr/>
          <a:lstStyle/>
          <a:p>
            <a:r>
              <a:rPr lang="en-US" dirty="0"/>
              <a:t>Development Phase II</a:t>
            </a:r>
          </a:p>
        </p:txBody>
      </p:sp>
      <p:sp>
        <p:nvSpPr>
          <p:cNvPr id="3" name="Subtitle 2">
            <a:extLst>
              <a:ext uri="{FF2B5EF4-FFF2-40B4-BE49-F238E27FC236}">
                <a16:creationId xmlns:a16="http://schemas.microsoft.com/office/drawing/2014/main" id="{F59DC3CF-A90C-41E0-BED8-F0D55D02F32E}"/>
              </a:ext>
            </a:extLst>
          </p:cNvPr>
          <p:cNvSpPr>
            <a:spLocks noGrp="1"/>
          </p:cNvSpPr>
          <p:nvPr>
            <p:ph type="subTitle" idx="1"/>
          </p:nvPr>
        </p:nvSpPr>
        <p:spPr/>
        <p:txBody>
          <a:bodyPr/>
          <a:lstStyle/>
          <a:p>
            <a:r>
              <a:rPr lang="en-US" i="1" dirty="0">
                <a:latin typeface="Dank Mono" panose="00000509000000000000" pitchFamily="50" charset="0"/>
              </a:rPr>
              <a:t>wordlists and password structures</a:t>
            </a:r>
          </a:p>
        </p:txBody>
      </p:sp>
      <p:cxnSp>
        <p:nvCxnSpPr>
          <p:cNvPr id="5" name="Straight Connector 4">
            <a:extLst>
              <a:ext uri="{FF2B5EF4-FFF2-40B4-BE49-F238E27FC236}">
                <a16:creationId xmlns:a16="http://schemas.microsoft.com/office/drawing/2014/main" id="{53252F23-0F31-43CF-8FCD-4916B0A3D504}"/>
              </a:ext>
            </a:extLst>
          </p:cNvPr>
          <p:cNvCxnSpPr/>
          <p:nvPr/>
        </p:nvCxnSpPr>
        <p:spPr>
          <a:xfrm>
            <a:off x="3852530" y="4522573"/>
            <a:ext cx="44869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89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D269-5D00-42EC-BE4B-D99A714FDEE7}"/>
              </a:ext>
            </a:extLst>
          </p:cNvPr>
          <p:cNvSpPr>
            <a:spLocks noGrp="1"/>
          </p:cNvSpPr>
          <p:nvPr>
            <p:ph type="title"/>
          </p:nvPr>
        </p:nvSpPr>
        <p:spPr/>
        <p:txBody>
          <a:bodyPr/>
          <a:lstStyle/>
          <a:p>
            <a:r>
              <a:rPr lang="en-US" i="1" dirty="0">
                <a:latin typeface="Dank Mono" panose="00000509000000000000" pitchFamily="50" charset="0"/>
              </a:rPr>
              <a:t>The Password Structure</a:t>
            </a:r>
          </a:p>
        </p:txBody>
      </p:sp>
      <p:sp>
        <p:nvSpPr>
          <p:cNvPr id="3" name="Content Placeholder 2">
            <a:extLst>
              <a:ext uri="{FF2B5EF4-FFF2-40B4-BE49-F238E27FC236}">
                <a16:creationId xmlns:a16="http://schemas.microsoft.com/office/drawing/2014/main" id="{9967B3DC-C516-49FF-9C05-A6D94BB5859D}"/>
              </a:ext>
            </a:extLst>
          </p:cNvPr>
          <p:cNvSpPr>
            <a:spLocks noGrp="1"/>
          </p:cNvSpPr>
          <p:nvPr>
            <p:ph idx="1"/>
          </p:nvPr>
        </p:nvSpPr>
        <p:spPr/>
        <p:txBody>
          <a:bodyPr>
            <a:normAutofit lnSpcReduction="10000"/>
          </a:bodyPr>
          <a:lstStyle/>
          <a:p>
            <a:pPr marL="0" indent="0">
              <a:buNone/>
            </a:pPr>
            <a:r>
              <a:rPr lang="en-US" sz="2000" dirty="0">
                <a:latin typeface="Dank Mono" panose="00000509000000000000" pitchFamily="50" charset="0"/>
              </a:rPr>
              <a:t>Charter Spectrum networks are set up with passwords that all follow the same structure.</a:t>
            </a:r>
          </a:p>
          <a:p>
            <a:r>
              <a:rPr lang="en-US" sz="2000" dirty="0">
                <a:latin typeface="Dank Mono" panose="00000509000000000000" pitchFamily="50" charset="0"/>
              </a:rPr>
              <a:t>Adjective + Noun + 3 Numbers</a:t>
            </a:r>
          </a:p>
          <a:p>
            <a:r>
              <a:rPr lang="en-US" sz="2000" dirty="0">
                <a:latin typeface="Dank Mono" panose="00000509000000000000" pitchFamily="50" charset="0"/>
              </a:rPr>
              <a:t>All lowercase</a:t>
            </a:r>
          </a:p>
          <a:p>
            <a:r>
              <a:rPr lang="en-US" sz="2000" dirty="0">
                <a:latin typeface="Dank Mono" panose="00000509000000000000" pitchFamily="50" charset="0"/>
              </a:rPr>
              <a:t>Examples: </a:t>
            </a:r>
          </a:p>
          <a:p>
            <a:pPr lvl="1"/>
            <a:r>
              <a:rPr lang="en-US" sz="1800" dirty="0">
                <a:latin typeface="Dank Mono" panose="00000509000000000000" pitchFamily="50" charset="0"/>
              </a:rPr>
              <a:t>heavyapple395</a:t>
            </a:r>
          </a:p>
          <a:p>
            <a:pPr lvl="1"/>
            <a:r>
              <a:rPr lang="en-US" sz="1800" dirty="0">
                <a:latin typeface="Dank Mono" panose="00000509000000000000" pitchFamily="50" charset="0"/>
              </a:rPr>
              <a:t>gentlekayak053</a:t>
            </a:r>
          </a:p>
          <a:p>
            <a:pPr lvl="1"/>
            <a:endParaRPr lang="en-US" sz="1800" dirty="0">
              <a:latin typeface="Dank Mono" panose="00000509000000000000" pitchFamily="50" charset="0"/>
            </a:endParaRPr>
          </a:p>
          <a:p>
            <a:pPr marL="0" indent="0">
              <a:buNone/>
            </a:pPr>
            <a:r>
              <a:rPr lang="en-US" sz="2000" dirty="0">
                <a:latin typeface="Dank Mono" panose="00000509000000000000" pitchFamily="50" charset="0"/>
              </a:rPr>
              <a:t>This is so the password is easy to remember, easy to enter, and easy to communicate. </a:t>
            </a:r>
          </a:p>
          <a:p>
            <a:pPr lvl="1"/>
            <a:endParaRPr lang="en-US" sz="1800" dirty="0">
              <a:latin typeface="Dank Mono" panose="00000509000000000000" pitchFamily="50" charset="0"/>
            </a:endParaRPr>
          </a:p>
        </p:txBody>
      </p:sp>
    </p:spTree>
    <p:extLst>
      <p:ext uri="{BB962C8B-B14F-4D97-AF65-F5344CB8AC3E}">
        <p14:creationId xmlns:p14="http://schemas.microsoft.com/office/powerpoint/2010/main" val="835256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B4CCB-377C-4B0C-A0EA-D8800FF97444}"/>
              </a:ext>
            </a:extLst>
          </p:cNvPr>
          <p:cNvSpPr>
            <a:spLocks noGrp="1"/>
          </p:cNvSpPr>
          <p:nvPr>
            <p:ph type="title"/>
          </p:nvPr>
        </p:nvSpPr>
        <p:spPr/>
        <p:txBody>
          <a:bodyPr/>
          <a:lstStyle/>
          <a:p>
            <a:r>
              <a:rPr lang="en-US" i="1" dirty="0">
                <a:latin typeface="Dank Mono" panose="00000509000000000000" pitchFamily="50" charset="0"/>
              </a:rPr>
              <a:t>Time To Decrypt Comparison</a:t>
            </a:r>
          </a:p>
        </p:txBody>
      </p:sp>
      <p:sp>
        <p:nvSpPr>
          <p:cNvPr id="3" name="Content Placeholder 2">
            <a:extLst>
              <a:ext uri="{FF2B5EF4-FFF2-40B4-BE49-F238E27FC236}">
                <a16:creationId xmlns:a16="http://schemas.microsoft.com/office/drawing/2014/main" id="{770B74A8-ACEE-48CA-9F27-66D93B4C3963}"/>
              </a:ext>
            </a:extLst>
          </p:cNvPr>
          <p:cNvSpPr>
            <a:spLocks noGrp="1"/>
          </p:cNvSpPr>
          <p:nvPr>
            <p:ph idx="1"/>
          </p:nvPr>
        </p:nvSpPr>
        <p:spPr/>
        <p:txBody>
          <a:bodyPr/>
          <a:lstStyle/>
          <a:p>
            <a:pPr marL="0" indent="0">
              <a:buNone/>
            </a:pPr>
            <a:r>
              <a:rPr lang="en-US" dirty="0">
                <a:latin typeface="Dank Mono" panose="00000509000000000000" pitchFamily="50" charset="0"/>
              </a:rPr>
              <a:t>All ISPs (Internet Providers) have their own default password, some follow a similar structure to Charter Spectrum while others have their own structure. A comparison between the time it would take to decrypt using a method that tries every possible combination of characters. </a:t>
            </a:r>
          </a:p>
          <a:p>
            <a:pPr marL="0" indent="0">
              <a:buNone/>
            </a:pPr>
            <a:endParaRPr lang="en-US" dirty="0"/>
          </a:p>
        </p:txBody>
      </p:sp>
      <p:graphicFrame>
        <p:nvGraphicFramePr>
          <p:cNvPr id="6" name="Table 6">
            <a:extLst>
              <a:ext uri="{FF2B5EF4-FFF2-40B4-BE49-F238E27FC236}">
                <a16:creationId xmlns:a16="http://schemas.microsoft.com/office/drawing/2014/main" id="{FBA86197-5CB9-484D-AF3B-F7A4A7AD4A66}"/>
              </a:ext>
            </a:extLst>
          </p:cNvPr>
          <p:cNvGraphicFramePr>
            <a:graphicFrameLocks noGrp="1"/>
          </p:cNvGraphicFramePr>
          <p:nvPr>
            <p:extLst>
              <p:ext uri="{D42A27DB-BD31-4B8C-83A1-F6EECF244321}">
                <p14:modId xmlns:p14="http://schemas.microsoft.com/office/powerpoint/2010/main" val="320925711"/>
              </p:ext>
            </p:extLst>
          </p:nvPr>
        </p:nvGraphicFramePr>
        <p:xfrm>
          <a:off x="768627" y="3127513"/>
          <a:ext cx="10601740" cy="1990374"/>
        </p:xfrm>
        <a:graphic>
          <a:graphicData uri="http://schemas.openxmlformats.org/drawingml/2006/table">
            <a:tbl>
              <a:tblPr firstRow="1" bandRow="1">
                <a:tableStyleId>{5C22544A-7EE6-4342-B048-85BDC9FD1C3A}</a:tableStyleId>
              </a:tblPr>
              <a:tblGrid>
                <a:gridCol w="3181037">
                  <a:extLst>
                    <a:ext uri="{9D8B030D-6E8A-4147-A177-3AD203B41FA5}">
                      <a16:colId xmlns:a16="http://schemas.microsoft.com/office/drawing/2014/main" val="3169490164"/>
                    </a:ext>
                  </a:extLst>
                </a:gridCol>
                <a:gridCol w="4171724">
                  <a:extLst>
                    <a:ext uri="{9D8B030D-6E8A-4147-A177-3AD203B41FA5}">
                      <a16:colId xmlns:a16="http://schemas.microsoft.com/office/drawing/2014/main" val="2375903605"/>
                    </a:ext>
                  </a:extLst>
                </a:gridCol>
                <a:gridCol w="3248979">
                  <a:extLst>
                    <a:ext uri="{9D8B030D-6E8A-4147-A177-3AD203B41FA5}">
                      <a16:colId xmlns:a16="http://schemas.microsoft.com/office/drawing/2014/main" val="1067085551"/>
                    </a:ext>
                  </a:extLst>
                </a:gridCol>
              </a:tblGrid>
              <a:tr h="471726">
                <a:tc>
                  <a:txBody>
                    <a:bodyPr/>
                    <a:lstStyle/>
                    <a:p>
                      <a:pPr algn="ctr"/>
                      <a:r>
                        <a:rPr lang="en-US" sz="2300" dirty="0"/>
                        <a:t>Service Provider</a:t>
                      </a:r>
                    </a:p>
                  </a:txBody>
                  <a:tcPr marL="116316" marR="116316" marT="58158" marB="58158"/>
                </a:tc>
                <a:tc>
                  <a:txBody>
                    <a:bodyPr/>
                    <a:lstStyle/>
                    <a:p>
                      <a:pPr algn="ctr"/>
                      <a:r>
                        <a:rPr lang="en-US" sz="2300" dirty="0"/>
                        <a:t>Password Structure</a:t>
                      </a:r>
                    </a:p>
                  </a:txBody>
                  <a:tcPr marL="116316" marR="116316" marT="58158" marB="58158"/>
                </a:tc>
                <a:tc>
                  <a:txBody>
                    <a:bodyPr/>
                    <a:lstStyle/>
                    <a:p>
                      <a:pPr algn="ctr"/>
                      <a:r>
                        <a:rPr lang="en-US" sz="2300" dirty="0"/>
                        <a:t>Time To Decrypt</a:t>
                      </a:r>
                    </a:p>
                  </a:txBody>
                  <a:tcPr marL="116316" marR="116316" marT="58158" marB="58158"/>
                </a:tc>
                <a:extLst>
                  <a:ext uri="{0D108BD9-81ED-4DB2-BD59-A6C34878D82A}">
                    <a16:rowId xmlns:a16="http://schemas.microsoft.com/office/drawing/2014/main" val="3051227468"/>
                  </a:ext>
                </a:extLst>
              </a:tr>
              <a:tr h="575196">
                <a:tc>
                  <a:txBody>
                    <a:bodyPr/>
                    <a:lstStyle/>
                    <a:p>
                      <a:pPr algn="ctr"/>
                      <a:r>
                        <a:rPr lang="en-US" sz="1800" dirty="0"/>
                        <a:t>Charter Spectrum</a:t>
                      </a:r>
                    </a:p>
                  </a:txBody>
                  <a:tcPr marL="116316" marR="116316" marT="58158" marB="58158"/>
                </a:tc>
                <a:tc>
                  <a:txBody>
                    <a:bodyPr/>
                    <a:lstStyle/>
                    <a:p>
                      <a:pPr algn="ctr"/>
                      <a:r>
                        <a:rPr lang="en-US" sz="1800" dirty="0"/>
                        <a:t>Adjective + Noun + ###</a:t>
                      </a:r>
                    </a:p>
                  </a:txBody>
                  <a:tcPr marL="116316" marR="116316" marT="58158" marB="58158"/>
                </a:tc>
                <a:tc>
                  <a:txBody>
                    <a:bodyPr/>
                    <a:lstStyle/>
                    <a:p>
                      <a:pPr algn="ctr"/>
                      <a:r>
                        <a:rPr lang="en-US" sz="2300" dirty="0"/>
                        <a:t>~16 days</a:t>
                      </a:r>
                    </a:p>
                  </a:txBody>
                  <a:tcPr marL="116316" marR="116316" marT="58158" marB="58158"/>
                </a:tc>
                <a:extLst>
                  <a:ext uri="{0D108BD9-81ED-4DB2-BD59-A6C34878D82A}">
                    <a16:rowId xmlns:a16="http://schemas.microsoft.com/office/drawing/2014/main" val="223191636"/>
                  </a:ext>
                </a:extLst>
              </a:tr>
              <a:tr h="471726">
                <a:tc>
                  <a:txBody>
                    <a:bodyPr/>
                    <a:lstStyle/>
                    <a:p>
                      <a:pPr algn="ctr"/>
                      <a:r>
                        <a:rPr lang="en-US" sz="1800" dirty="0"/>
                        <a:t>Comcast Xfinity</a:t>
                      </a:r>
                    </a:p>
                  </a:txBody>
                  <a:tcPr marL="116316" marR="116316" marT="58158" marB="58158"/>
                </a:tc>
                <a:tc>
                  <a:txBody>
                    <a:bodyPr/>
                    <a:lstStyle/>
                    <a:p>
                      <a:pPr algn="ctr"/>
                      <a:r>
                        <a:rPr lang="en-US" sz="1800" dirty="0"/>
                        <a:t>Adjective + ###(#) + Noun</a:t>
                      </a:r>
                    </a:p>
                  </a:txBody>
                  <a:tcPr marL="116316" marR="116316" marT="58158" marB="58158"/>
                </a:tc>
                <a:tc>
                  <a:txBody>
                    <a:bodyPr/>
                    <a:lstStyle/>
                    <a:p>
                      <a:pPr algn="ctr"/>
                      <a:r>
                        <a:rPr lang="en-US" sz="2300" dirty="0"/>
                        <a:t>~16 days - 5 months</a:t>
                      </a:r>
                    </a:p>
                  </a:txBody>
                  <a:tcPr marL="116316" marR="116316" marT="58158" marB="58158"/>
                </a:tc>
                <a:extLst>
                  <a:ext uri="{0D108BD9-81ED-4DB2-BD59-A6C34878D82A}">
                    <a16:rowId xmlns:a16="http://schemas.microsoft.com/office/drawing/2014/main" val="208362098"/>
                  </a:ext>
                </a:extLst>
              </a:tr>
              <a:tr h="471726">
                <a:tc>
                  <a:txBody>
                    <a:bodyPr/>
                    <a:lstStyle/>
                    <a:p>
                      <a:pPr algn="ctr"/>
                      <a:r>
                        <a:rPr lang="en-US" sz="1800" dirty="0"/>
                        <a:t>AT&amp;T</a:t>
                      </a:r>
                    </a:p>
                  </a:txBody>
                  <a:tcPr marL="116316" marR="116316" marT="58158" marB="58158"/>
                </a:tc>
                <a:tc>
                  <a:txBody>
                    <a:bodyPr/>
                    <a:lstStyle/>
                    <a:p>
                      <a:pPr algn="ctr"/>
                      <a:r>
                        <a:rPr lang="en-US" sz="1600" dirty="0"/>
                        <a:t>12-15 Characters (a-z, Symbols, Numbers)</a:t>
                      </a:r>
                    </a:p>
                  </a:txBody>
                  <a:tcPr marL="116316" marR="116316" marT="58158" marB="58158"/>
                </a:tc>
                <a:tc>
                  <a:txBody>
                    <a:bodyPr/>
                    <a:lstStyle/>
                    <a:p>
                      <a:pPr algn="ctr"/>
                      <a:r>
                        <a:rPr lang="en-US" sz="2300" dirty="0"/>
                        <a:t>~3 trillion years</a:t>
                      </a:r>
                    </a:p>
                  </a:txBody>
                  <a:tcPr marL="116316" marR="116316" marT="58158" marB="58158"/>
                </a:tc>
                <a:extLst>
                  <a:ext uri="{0D108BD9-81ED-4DB2-BD59-A6C34878D82A}">
                    <a16:rowId xmlns:a16="http://schemas.microsoft.com/office/drawing/2014/main" val="2302848514"/>
                  </a:ext>
                </a:extLst>
              </a:tr>
            </a:tbl>
          </a:graphicData>
        </a:graphic>
      </p:graphicFrame>
      <p:sp>
        <p:nvSpPr>
          <p:cNvPr id="8" name="TextBox 7">
            <a:extLst>
              <a:ext uri="{FF2B5EF4-FFF2-40B4-BE49-F238E27FC236}">
                <a16:creationId xmlns:a16="http://schemas.microsoft.com/office/drawing/2014/main" id="{FB4FC745-7441-4904-BEB2-B42CC87B4D5B}"/>
              </a:ext>
            </a:extLst>
          </p:cNvPr>
          <p:cNvSpPr txBox="1"/>
          <p:nvPr/>
        </p:nvSpPr>
        <p:spPr>
          <a:xfrm>
            <a:off x="2210449" y="5768078"/>
            <a:ext cx="7771102" cy="369332"/>
          </a:xfrm>
          <a:prstGeom prst="rect">
            <a:avLst/>
          </a:prstGeom>
          <a:noFill/>
        </p:spPr>
        <p:txBody>
          <a:bodyPr wrap="none" rtlCol="0">
            <a:spAutoFit/>
          </a:bodyPr>
          <a:lstStyle/>
          <a:p>
            <a:r>
              <a:rPr lang="en-US" dirty="0"/>
              <a:t>SOURCE: https://www.my1login.com/resources/password-strength-test/</a:t>
            </a:r>
          </a:p>
        </p:txBody>
      </p:sp>
    </p:spTree>
    <p:extLst>
      <p:ext uri="{BB962C8B-B14F-4D97-AF65-F5344CB8AC3E}">
        <p14:creationId xmlns:p14="http://schemas.microsoft.com/office/powerpoint/2010/main" val="3636889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B07D-71F1-4B43-BBA8-4AC5E5058E1F}"/>
              </a:ext>
            </a:extLst>
          </p:cNvPr>
          <p:cNvSpPr>
            <a:spLocks noGrp="1"/>
          </p:cNvSpPr>
          <p:nvPr>
            <p:ph type="title"/>
          </p:nvPr>
        </p:nvSpPr>
        <p:spPr/>
        <p:txBody>
          <a:bodyPr/>
          <a:lstStyle/>
          <a:p>
            <a:r>
              <a:rPr lang="en-US" i="1" dirty="0">
                <a:latin typeface="Dank Mono" panose="00000509000000000000" pitchFamily="50" charset="0"/>
              </a:rPr>
              <a:t>Finding Words</a:t>
            </a:r>
          </a:p>
        </p:txBody>
      </p:sp>
      <p:sp>
        <p:nvSpPr>
          <p:cNvPr id="3" name="Content Placeholder 2">
            <a:extLst>
              <a:ext uri="{FF2B5EF4-FFF2-40B4-BE49-F238E27FC236}">
                <a16:creationId xmlns:a16="http://schemas.microsoft.com/office/drawing/2014/main" id="{5989CC8A-AC8B-4EE8-853C-6222C101289F}"/>
              </a:ext>
            </a:extLst>
          </p:cNvPr>
          <p:cNvSpPr>
            <a:spLocks noGrp="1"/>
          </p:cNvSpPr>
          <p:nvPr>
            <p:ph sz="half" idx="1"/>
          </p:nvPr>
        </p:nvSpPr>
        <p:spPr>
          <a:xfrm>
            <a:off x="954157" y="1824688"/>
            <a:ext cx="10171043" cy="878619"/>
          </a:xfrm>
        </p:spPr>
        <p:txBody>
          <a:bodyPr>
            <a:normAutofit fontScale="92500" lnSpcReduction="20000"/>
          </a:bodyPr>
          <a:lstStyle/>
          <a:p>
            <a:pPr marL="0" indent="0">
              <a:buNone/>
            </a:pPr>
            <a:r>
              <a:rPr lang="en-US" dirty="0">
                <a:latin typeface="Dank Mono" panose="00000509000000000000" pitchFamily="50" charset="0"/>
              </a:rPr>
              <a:t>Spending a few minutes on Google searching “list of adjectives” and “list of nouns” I was able to find large lists of each to combine together in the program.</a:t>
            </a:r>
          </a:p>
        </p:txBody>
      </p:sp>
      <p:sp>
        <p:nvSpPr>
          <p:cNvPr id="4" name="Content Placeholder 3">
            <a:extLst>
              <a:ext uri="{FF2B5EF4-FFF2-40B4-BE49-F238E27FC236}">
                <a16:creationId xmlns:a16="http://schemas.microsoft.com/office/drawing/2014/main" id="{6FFDE709-9F7B-4D99-BCE0-F0CC6504D8EC}"/>
              </a:ext>
            </a:extLst>
          </p:cNvPr>
          <p:cNvSpPr>
            <a:spLocks noGrp="1"/>
          </p:cNvSpPr>
          <p:nvPr>
            <p:ph sz="half" idx="2"/>
          </p:nvPr>
        </p:nvSpPr>
        <p:spPr>
          <a:xfrm>
            <a:off x="4247323" y="2796209"/>
            <a:ext cx="1482918" cy="3419197"/>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20000"/>
          </a:bodyPr>
          <a:lstStyle/>
          <a:p>
            <a:pPr marL="0" indent="0">
              <a:spcBef>
                <a:spcPts val="0"/>
              </a:spcBef>
              <a:buNone/>
            </a:pPr>
            <a:r>
              <a:rPr lang="en-US" dirty="0">
                <a:solidFill>
                  <a:schemeClr val="tx1"/>
                </a:solidFill>
              </a:rPr>
              <a:t>ancient</a:t>
            </a:r>
          </a:p>
          <a:p>
            <a:pPr marL="0" indent="0">
              <a:spcBef>
                <a:spcPts val="0"/>
              </a:spcBef>
              <a:buNone/>
            </a:pPr>
            <a:r>
              <a:rPr lang="en-US" dirty="0">
                <a:solidFill>
                  <a:schemeClr val="tx1"/>
                </a:solidFill>
              </a:rPr>
              <a:t>antique</a:t>
            </a:r>
          </a:p>
          <a:p>
            <a:pPr marL="0" indent="0">
              <a:spcBef>
                <a:spcPts val="0"/>
              </a:spcBef>
              <a:buNone/>
            </a:pPr>
            <a:r>
              <a:rPr lang="en-US" dirty="0">
                <a:solidFill>
                  <a:schemeClr val="tx1"/>
                </a:solidFill>
              </a:rPr>
              <a:t>aquatic</a:t>
            </a:r>
          </a:p>
          <a:p>
            <a:pPr marL="0" indent="0">
              <a:spcBef>
                <a:spcPts val="0"/>
              </a:spcBef>
              <a:buNone/>
            </a:pPr>
            <a:r>
              <a:rPr lang="en-US" dirty="0">
                <a:solidFill>
                  <a:schemeClr val="tx1"/>
                </a:solidFill>
              </a:rPr>
              <a:t>baby</a:t>
            </a:r>
          </a:p>
          <a:p>
            <a:pPr marL="0" indent="0">
              <a:spcBef>
                <a:spcPts val="0"/>
              </a:spcBef>
              <a:buNone/>
            </a:pPr>
            <a:r>
              <a:rPr lang="en-US" dirty="0">
                <a:solidFill>
                  <a:schemeClr val="tx1"/>
                </a:solidFill>
              </a:rPr>
              <a:t>basic</a:t>
            </a:r>
          </a:p>
          <a:p>
            <a:pPr marL="0" indent="0">
              <a:spcBef>
                <a:spcPts val="0"/>
              </a:spcBef>
              <a:buNone/>
            </a:pPr>
            <a:r>
              <a:rPr lang="en-US" dirty="0">
                <a:solidFill>
                  <a:schemeClr val="tx1"/>
                </a:solidFill>
              </a:rPr>
              <a:t>big</a:t>
            </a:r>
          </a:p>
          <a:p>
            <a:pPr marL="0" indent="0">
              <a:spcBef>
                <a:spcPts val="0"/>
              </a:spcBef>
              <a:buNone/>
            </a:pPr>
            <a:r>
              <a:rPr lang="en-US" dirty="0">
                <a:solidFill>
                  <a:schemeClr val="tx1"/>
                </a:solidFill>
              </a:rPr>
              <a:t>bitter</a:t>
            </a:r>
          </a:p>
          <a:p>
            <a:pPr marL="0" indent="0">
              <a:spcBef>
                <a:spcPts val="0"/>
              </a:spcBef>
              <a:buNone/>
            </a:pPr>
            <a:r>
              <a:rPr lang="en-US" dirty="0">
                <a:solidFill>
                  <a:schemeClr val="tx1"/>
                </a:solidFill>
              </a:rPr>
              <a:t>black</a:t>
            </a:r>
          </a:p>
          <a:p>
            <a:pPr marL="0" indent="0">
              <a:spcBef>
                <a:spcPts val="0"/>
              </a:spcBef>
              <a:buNone/>
            </a:pPr>
            <a:r>
              <a:rPr lang="en-US" dirty="0">
                <a:solidFill>
                  <a:schemeClr val="tx1"/>
                </a:solidFill>
              </a:rPr>
              <a:t>blue</a:t>
            </a:r>
          </a:p>
          <a:p>
            <a:pPr marL="0" indent="0">
              <a:spcBef>
                <a:spcPts val="0"/>
              </a:spcBef>
              <a:buNone/>
            </a:pPr>
            <a:r>
              <a:rPr lang="en-US" dirty="0">
                <a:solidFill>
                  <a:schemeClr val="tx1"/>
                </a:solidFill>
              </a:rPr>
              <a:t>bottle</a:t>
            </a:r>
          </a:p>
          <a:p>
            <a:pPr marL="0" indent="0">
              <a:spcBef>
                <a:spcPts val="0"/>
              </a:spcBef>
              <a:buNone/>
            </a:pPr>
            <a:r>
              <a:rPr lang="en-US" dirty="0">
                <a:solidFill>
                  <a:schemeClr val="tx1"/>
                </a:solidFill>
              </a:rPr>
              <a:t>bottled</a:t>
            </a:r>
          </a:p>
          <a:p>
            <a:pPr marL="0" indent="0">
              <a:spcBef>
                <a:spcPts val="0"/>
              </a:spcBef>
              <a:buNone/>
            </a:pPr>
            <a:r>
              <a:rPr lang="en-US" dirty="0">
                <a:solidFill>
                  <a:schemeClr val="tx1"/>
                </a:solidFill>
              </a:rPr>
              <a:t>.</a:t>
            </a:r>
          </a:p>
          <a:p>
            <a:pPr marL="0" indent="0">
              <a:spcBef>
                <a:spcPts val="0"/>
              </a:spcBef>
              <a:buNone/>
            </a:pPr>
            <a:r>
              <a:rPr lang="en-US" dirty="0">
                <a:solidFill>
                  <a:schemeClr val="tx1"/>
                </a:solidFill>
              </a:rPr>
              <a:t>.</a:t>
            </a:r>
          </a:p>
          <a:p>
            <a:pPr marL="0" indent="0">
              <a:spcBef>
                <a:spcPts val="0"/>
              </a:spcBef>
              <a:buNone/>
            </a:pPr>
            <a:r>
              <a:rPr lang="en-US" dirty="0">
                <a:solidFill>
                  <a:schemeClr val="tx1"/>
                </a:solidFill>
              </a:rPr>
              <a:t>.</a:t>
            </a:r>
          </a:p>
        </p:txBody>
      </p:sp>
      <p:sp>
        <p:nvSpPr>
          <p:cNvPr id="5" name="Content Placeholder 3">
            <a:extLst>
              <a:ext uri="{FF2B5EF4-FFF2-40B4-BE49-F238E27FC236}">
                <a16:creationId xmlns:a16="http://schemas.microsoft.com/office/drawing/2014/main" id="{69F926DC-144D-4FFC-9E10-BEAC21C34DC8}"/>
              </a:ext>
            </a:extLst>
          </p:cNvPr>
          <p:cNvSpPr txBox="1">
            <a:spLocks/>
          </p:cNvSpPr>
          <p:nvPr/>
        </p:nvSpPr>
        <p:spPr>
          <a:xfrm>
            <a:off x="6461760" y="2796209"/>
            <a:ext cx="1482918" cy="341919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fontScale="9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spcBef>
                <a:spcPts val="0"/>
              </a:spcBef>
              <a:buNone/>
            </a:pPr>
            <a:r>
              <a:rPr lang="en-US" dirty="0"/>
              <a:t>airplane</a:t>
            </a:r>
          </a:p>
          <a:p>
            <a:pPr marL="0" indent="0">
              <a:spcBef>
                <a:spcPts val="0"/>
              </a:spcBef>
              <a:buNone/>
            </a:pPr>
            <a:r>
              <a:rPr lang="en-US" dirty="0"/>
              <a:t>apple</a:t>
            </a:r>
          </a:p>
          <a:p>
            <a:pPr marL="0" indent="0">
              <a:spcBef>
                <a:spcPts val="0"/>
              </a:spcBef>
              <a:buNone/>
            </a:pPr>
            <a:r>
              <a:rPr lang="en-US" dirty="0"/>
              <a:t>automobile</a:t>
            </a:r>
          </a:p>
          <a:p>
            <a:pPr marL="0" indent="0">
              <a:spcBef>
                <a:spcPts val="0"/>
              </a:spcBef>
              <a:buNone/>
            </a:pPr>
            <a:r>
              <a:rPr lang="en-US" dirty="0"/>
              <a:t>ball</a:t>
            </a:r>
          </a:p>
          <a:p>
            <a:pPr marL="0" indent="0">
              <a:spcBef>
                <a:spcPts val="0"/>
              </a:spcBef>
              <a:buNone/>
            </a:pPr>
            <a:r>
              <a:rPr lang="en-US" dirty="0"/>
              <a:t>balloon</a:t>
            </a:r>
          </a:p>
          <a:p>
            <a:pPr marL="0" indent="0">
              <a:spcBef>
                <a:spcPts val="0"/>
              </a:spcBef>
              <a:buNone/>
            </a:pPr>
            <a:r>
              <a:rPr lang="en-US" dirty="0"/>
              <a:t>banana</a:t>
            </a:r>
          </a:p>
          <a:p>
            <a:pPr marL="0" indent="0">
              <a:spcBef>
                <a:spcPts val="0"/>
              </a:spcBef>
              <a:buNone/>
            </a:pPr>
            <a:r>
              <a:rPr lang="en-US" dirty="0"/>
              <a:t>beach</a:t>
            </a:r>
          </a:p>
          <a:p>
            <a:pPr marL="0" indent="0">
              <a:spcBef>
                <a:spcPts val="0"/>
              </a:spcBef>
              <a:buNone/>
            </a:pPr>
            <a:r>
              <a:rPr lang="en-US" dirty="0"/>
              <a:t>bird</a:t>
            </a:r>
          </a:p>
          <a:p>
            <a:pPr marL="0" indent="0">
              <a:spcBef>
                <a:spcPts val="0"/>
              </a:spcBef>
              <a:buNone/>
            </a:pPr>
            <a:r>
              <a:rPr lang="en-US" dirty="0"/>
              <a:t>boat</a:t>
            </a:r>
          </a:p>
          <a:p>
            <a:pPr marL="0" indent="0">
              <a:spcBef>
                <a:spcPts val="0"/>
              </a:spcBef>
              <a:buNone/>
            </a:pPr>
            <a:r>
              <a:rPr lang="en-US" dirty="0"/>
              <a:t>boot</a:t>
            </a:r>
          </a:p>
          <a:p>
            <a:pPr marL="0" indent="0">
              <a:spcBef>
                <a:spcPts val="0"/>
              </a:spcBef>
              <a:buNone/>
            </a:pPr>
            <a:r>
              <a:rPr lang="en-US" dirty="0"/>
              <a:t>bottle</a:t>
            </a:r>
          </a:p>
          <a:p>
            <a:pPr marL="0" indent="0">
              <a:spcBef>
                <a:spcPts val="0"/>
              </a:spcBef>
              <a:buNone/>
            </a:pPr>
            <a:r>
              <a:rPr lang="en-US" dirty="0"/>
              <a:t>.</a:t>
            </a:r>
          </a:p>
          <a:p>
            <a:pPr marL="0" indent="0">
              <a:spcBef>
                <a:spcPts val="0"/>
              </a:spcBef>
              <a:buNone/>
            </a:pPr>
            <a:r>
              <a:rPr lang="en-US" dirty="0"/>
              <a:t>.</a:t>
            </a:r>
          </a:p>
          <a:p>
            <a:pPr marL="0" indent="0">
              <a:spcBef>
                <a:spcPts val="0"/>
              </a:spcBef>
              <a:buNone/>
            </a:pPr>
            <a:r>
              <a:rPr lang="en-US" dirty="0"/>
              <a:t>.</a:t>
            </a:r>
          </a:p>
        </p:txBody>
      </p:sp>
    </p:spTree>
    <p:extLst>
      <p:ext uri="{BB962C8B-B14F-4D97-AF65-F5344CB8AC3E}">
        <p14:creationId xmlns:p14="http://schemas.microsoft.com/office/powerpoint/2010/main" val="28703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a:normAutofit/>
          </a:bodyPr>
          <a:lstStyle/>
          <a:p>
            <a:pPr algn="ctr"/>
            <a:r>
              <a:rPr lang="en-US" i="1" dirty="0">
                <a:latin typeface="Dank Mono" panose="00000509000000000000" pitchFamily="50" charset="0"/>
              </a:rPr>
              <a:t>Project Timeline</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265348517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91002-051A-4826-8E23-FFFC378C3251}"/>
              </a:ext>
            </a:extLst>
          </p:cNvPr>
          <p:cNvSpPr>
            <a:spLocks noGrp="1"/>
          </p:cNvSpPr>
          <p:nvPr>
            <p:ph type="title"/>
          </p:nvPr>
        </p:nvSpPr>
        <p:spPr/>
        <p:txBody>
          <a:bodyPr/>
          <a:lstStyle/>
          <a:p>
            <a:r>
              <a:rPr lang="en-US" i="1" dirty="0">
                <a:latin typeface="Dank Mono" panose="00000509000000000000" pitchFamily="50" charset="0"/>
              </a:rPr>
              <a:t>Generating The Wordlist</a:t>
            </a:r>
          </a:p>
        </p:txBody>
      </p:sp>
      <p:sp>
        <p:nvSpPr>
          <p:cNvPr id="3" name="Content Placeholder 2">
            <a:extLst>
              <a:ext uri="{FF2B5EF4-FFF2-40B4-BE49-F238E27FC236}">
                <a16:creationId xmlns:a16="http://schemas.microsoft.com/office/drawing/2014/main" id="{9994A0BD-068B-4877-8688-9EBFD346E445}"/>
              </a:ext>
            </a:extLst>
          </p:cNvPr>
          <p:cNvSpPr>
            <a:spLocks noGrp="1"/>
          </p:cNvSpPr>
          <p:nvPr>
            <p:ph idx="1"/>
          </p:nvPr>
        </p:nvSpPr>
        <p:spPr/>
        <p:txBody>
          <a:bodyPr>
            <a:normAutofit/>
          </a:bodyPr>
          <a:lstStyle/>
          <a:p>
            <a:pPr marL="0" indent="0">
              <a:buNone/>
            </a:pPr>
            <a:r>
              <a:rPr lang="en-US" sz="2000" dirty="0">
                <a:latin typeface="Dank Mono" panose="00000509000000000000" pitchFamily="50" charset="0"/>
              </a:rPr>
              <a:t>The combination wordlist was generated by a separate Python program that organizes the collected words into arrays then uses double for-loops to run through every possible combination of adjectives and nouns. </a:t>
            </a:r>
          </a:p>
        </p:txBody>
      </p:sp>
      <p:sp>
        <p:nvSpPr>
          <p:cNvPr id="4" name="TextBox 3">
            <a:extLst>
              <a:ext uri="{FF2B5EF4-FFF2-40B4-BE49-F238E27FC236}">
                <a16:creationId xmlns:a16="http://schemas.microsoft.com/office/drawing/2014/main" id="{0127A2E8-385E-489C-888D-ADB210706B50}"/>
              </a:ext>
            </a:extLst>
          </p:cNvPr>
          <p:cNvSpPr txBox="1"/>
          <p:nvPr/>
        </p:nvSpPr>
        <p:spPr>
          <a:xfrm>
            <a:off x="2697473" y="3427767"/>
            <a:ext cx="7513595" cy="2308324"/>
          </a:xfrm>
          <a:prstGeom prst="rect">
            <a:avLst/>
          </a:prstGeom>
          <a:solidFill>
            <a:schemeClr val="tx1"/>
          </a:solidFill>
        </p:spPr>
        <p:txBody>
          <a:bodyPr wrap="none" rtlCol="0">
            <a:spAutoFit/>
          </a:bodyPr>
          <a:lstStyle/>
          <a:p>
            <a:endParaRPr lang="en-US" dirty="0">
              <a:solidFill>
                <a:schemeClr val="bg1"/>
              </a:solidFill>
              <a:latin typeface="Dank Mono" panose="00000509000000000000" pitchFamily="50" charset="0"/>
            </a:endParaRPr>
          </a:p>
          <a:p>
            <a:endParaRPr lang="en-US" dirty="0">
              <a:solidFill>
                <a:schemeClr val="bg1"/>
              </a:solidFill>
              <a:latin typeface="Dank Mono" panose="00000509000000000000" pitchFamily="50" charset="0"/>
            </a:endParaRPr>
          </a:p>
          <a:p>
            <a:r>
              <a:rPr lang="en-US" dirty="0">
                <a:solidFill>
                  <a:schemeClr val="bg1"/>
                </a:solidFill>
                <a:latin typeface="Dank Mono" panose="00000509000000000000" pitchFamily="50" charset="0"/>
              </a:rPr>
              <a:t>for adjective in adjective_list:</a:t>
            </a:r>
          </a:p>
          <a:p>
            <a:r>
              <a:rPr lang="en-US" dirty="0">
                <a:solidFill>
                  <a:schemeClr val="bg1"/>
                </a:solidFill>
                <a:latin typeface="Dank Mono" panose="00000509000000000000" pitchFamily="50" charset="0"/>
              </a:rPr>
              <a:t>	for noun in noun_list:</a:t>
            </a:r>
          </a:p>
          <a:p>
            <a:r>
              <a:rPr lang="en-US" dirty="0">
                <a:solidFill>
                  <a:schemeClr val="bg1"/>
                </a:solidFill>
                <a:latin typeface="Dank Mono" panose="00000509000000000000" pitchFamily="50" charset="0"/>
              </a:rPr>
              <a:t>		for number in range(1000):</a:t>
            </a:r>
          </a:p>
          <a:p>
            <a:r>
              <a:rPr lang="en-US" dirty="0">
                <a:solidFill>
                  <a:schemeClr val="bg1"/>
                </a:solidFill>
                <a:latin typeface="Dank Mono" panose="00000509000000000000" pitchFamily="50" charset="0"/>
              </a:rPr>
              <a:t>			password = adjective + noun + number</a:t>
            </a:r>
          </a:p>
          <a:p>
            <a:endParaRPr lang="en-US" dirty="0">
              <a:solidFill>
                <a:schemeClr val="bg1"/>
              </a:solidFill>
              <a:latin typeface="Dank Mono" panose="00000509000000000000" pitchFamily="50" charset="0"/>
            </a:endParaRPr>
          </a:p>
          <a:p>
            <a:endParaRPr lang="en-US" dirty="0">
              <a:solidFill>
                <a:schemeClr val="bg1"/>
              </a:solidFill>
              <a:latin typeface="Dank Mono" panose="00000509000000000000" pitchFamily="50" charset="0"/>
            </a:endParaRPr>
          </a:p>
        </p:txBody>
      </p:sp>
    </p:spTree>
    <p:extLst>
      <p:ext uri="{BB962C8B-B14F-4D97-AF65-F5344CB8AC3E}">
        <p14:creationId xmlns:p14="http://schemas.microsoft.com/office/powerpoint/2010/main" val="422211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9CA1-F78B-4CE8-BAA0-4A241AB6944B}"/>
              </a:ext>
            </a:extLst>
          </p:cNvPr>
          <p:cNvSpPr>
            <a:spLocks noGrp="1"/>
          </p:cNvSpPr>
          <p:nvPr>
            <p:ph type="ctrTitle"/>
          </p:nvPr>
        </p:nvSpPr>
        <p:spPr/>
        <p:txBody>
          <a:bodyPr/>
          <a:lstStyle/>
          <a:p>
            <a:r>
              <a:rPr lang="en-US" dirty="0"/>
              <a:t>Compilation  Phase II</a:t>
            </a:r>
          </a:p>
        </p:txBody>
      </p:sp>
      <p:sp>
        <p:nvSpPr>
          <p:cNvPr id="3" name="Subtitle 2">
            <a:extLst>
              <a:ext uri="{FF2B5EF4-FFF2-40B4-BE49-F238E27FC236}">
                <a16:creationId xmlns:a16="http://schemas.microsoft.com/office/drawing/2014/main" id="{F59DC3CF-A90C-41E0-BED8-F0D55D02F32E}"/>
              </a:ext>
            </a:extLst>
          </p:cNvPr>
          <p:cNvSpPr>
            <a:spLocks noGrp="1"/>
          </p:cNvSpPr>
          <p:nvPr>
            <p:ph type="subTitle" idx="1"/>
          </p:nvPr>
        </p:nvSpPr>
        <p:spPr/>
        <p:txBody>
          <a:bodyPr/>
          <a:lstStyle/>
          <a:p>
            <a:r>
              <a:rPr lang="en-US" i="1" dirty="0">
                <a:latin typeface="Dank Mono" panose="00000509000000000000" pitchFamily="50" charset="0"/>
              </a:rPr>
              <a:t>process linking and synchronized programs </a:t>
            </a:r>
          </a:p>
        </p:txBody>
      </p:sp>
      <p:cxnSp>
        <p:nvCxnSpPr>
          <p:cNvPr id="5" name="Straight Connector 4">
            <a:extLst>
              <a:ext uri="{FF2B5EF4-FFF2-40B4-BE49-F238E27FC236}">
                <a16:creationId xmlns:a16="http://schemas.microsoft.com/office/drawing/2014/main" id="{53252F23-0F31-43CF-8FCD-4916B0A3D504}"/>
              </a:ext>
            </a:extLst>
          </p:cNvPr>
          <p:cNvCxnSpPr/>
          <p:nvPr/>
        </p:nvCxnSpPr>
        <p:spPr>
          <a:xfrm>
            <a:off x="3852530" y="4522573"/>
            <a:ext cx="44869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72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52268-671C-4A4E-96B2-CEC81CDFF13F}"/>
              </a:ext>
            </a:extLst>
          </p:cNvPr>
          <p:cNvSpPr>
            <a:spLocks noGrp="1"/>
          </p:cNvSpPr>
          <p:nvPr>
            <p:ph type="title"/>
          </p:nvPr>
        </p:nvSpPr>
        <p:spPr>
          <a:xfrm>
            <a:off x="557720" y="612842"/>
            <a:ext cx="2312480" cy="5668688"/>
          </a:xfrm>
        </p:spPr>
        <p:txBody>
          <a:bodyPr vert="vert270" anchor="ctr">
            <a:normAutofit/>
          </a:bodyPr>
          <a:lstStyle/>
          <a:p>
            <a:pPr algn="ctr"/>
            <a:r>
              <a:rPr lang="en-US" sz="6000" i="1" dirty="0">
                <a:latin typeface="Dank Mono" panose="00000509000000000000" pitchFamily="50" charset="0"/>
              </a:rPr>
              <a:t>Process Flow</a:t>
            </a:r>
          </a:p>
        </p:txBody>
      </p:sp>
      <p:sp>
        <p:nvSpPr>
          <p:cNvPr id="42"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ell phone&#10;&#10;Description automatically generated">
            <a:extLst>
              <a:ext uri="{FF2B5EF4-FFF2-40B4-BE49-F238E27FC236}">
                <a16:creationId xmlns:a16="http://schemas.microsoft.com/office/drawing/2014/main" id="{4BF0C633-88FB-42BF-B600-D7D627294FDC}"/>
              </a:ext>
            </a:extLst>
          </p:cNvPr>
          <p:cNvPicPr>
            <a:picLocks noChangeAspect="1"/>
          </p:cNvPicPr>
          <p:nvPr/>
        </p:nvPicPr>
        <p:blipFill>
          <a:blip r:embed="rId2"/>
          <a:stretch>
            <a:fillRect/>
          </a:stretch>
        </p:blipFill>
        <p:spPr>
          <a:xfrm>
            <a:off x="5699154" y="423747"/>
            <a:ext cx="3965305" cy="6053902"/>
          </a:xfrm>
          <a:prstGeom prst="rect">
            <a:avLst/>
          </a:prstGeom>
        </p:spPr>
      </p:pic>
    </p:spTree>
    <p:extLst>
      <p:ext uri="{BB962C8B-B14F-4D97-AF65-F5344CB8AC3E}">
        <p14:creationId xmlns:p14="http://schemas.microsoft.com/office/powerpoint/2010/main" val="6921793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44B5-6D6F-43DF-A8FF-CD1E3E50FF63}"/>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C847850-A67E-4583-B8F6-7E743A7DEAFE}"/>
              </a:ext>
            </a:extLst>
          </p:cNvPr>
          <p:cNvSpPr>
            <a:spLocks noGrp="1"/>
          </p:cNvSpPr>
          <p:nvPr>
            <p:ph type="body" idx="1"/>
          </p:nvPr>
        </p:nvSpPr>
        <p:spPr/>
        <p:txBody>
          <a:bodyPr/>
          <a:lstStyle/>
          <a:p>
            <a:r>
              <a:rPr lang="en-US" i="1" dirty="0">
                <a:latin typeface="Dank Mono" panose="00000509000000000000" pitchFamily="50" charset="0"/>
              </a:rPr>
              <a:t>demonstration of C.A.T. </a:t>
            </a:r>
          </a:p>
        </p:txBody>
      </p:sp>
      <p:cxnSp>
        <p:nvCxnSpPr>
          <p:cNvPr id="4" name="Straight Connector 3">
            <a:extLst>
              <a:ext uri="{FF2B5EF4-FFF2-40B4-BE49-F238E27FC236}">
                <a16:creationId xmlns:a16="http://schemas.microsoft.com/office/drawing/2014/main" id="{41709A90-F220-4C56-8D30-C54A9377F398}"/>
              </a:ext>
            </a:extLst>
          </p:cNvPr>
          <p:cNvCxnSpPr/>
          <p:nvPr/>
        </p:nvCxnSpPr>
        <p:spPr>
          <a:xfrm>
            <a:off x="3852530" y="4522573"/>
            <a:ext cx="4486939"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0189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T-Kali">
            <a:hlinkClick r:id="" action="ppaction://media"/>
            <a:extLst>
              <a:ext uri="{FF2B5EF4-FFF2-40B4-BE49-F238E27FC236}">
                <a16:creationId xmlns:a16="http://schemas.microsoft.com/office/drawing/2014/main" id="{70CBA264-AD7D-4EA3-9156-CAD47C5E6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8"/>
            <a:ext cx="12192000" cy="6854825"/>
          </a:xfrm>
          <a:prstGeom prst="rect">
            <a:avLst/>
          </a:prstGeom>
        </p:spPr>
      </p:pic>
    </p:spTree>
    <p:extLst>
      <p:ext uri="{BB962C8B-B14F-4D97-AF65-F5344CB8AC3E}">
        <p14:creationId xmlns:p14="http://schemas.microsoft.com/office/powerpoint/2010/main" val="160254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9CA1-F78B-4CE8-BAA0-4A241AB6944B}"/>
              </a:ext>
            </a:extLst>
          </p:cNvPr>
          <p:cNvSpPr>
            <a:spLocks noGrp="1"/>
          </p:cNvSpPr>
          <p:nvPr>
            <p:ph type="ctrTitle"/>
          </p:nvPr>
        </p:nvSpPr>
        <p:spPr/>
        <p:txBody>
          <a:bodyPr/>
          <a:lstStyle/>
          <a:p>
            <a:r>
              <a:rPr lang="en-US" dirty="0"/>
              <a:t>How to protect yourself</a:t>
            </a:r>
          </a:p>
        </p:txBody>
      </p:sp>
      <p:sp>
        <p:nvSpPr>
          <p:cNvPr id="3" name="Subtitle 2">
            <a:extLst>
              <a:ext uri="{FF2B5EF4-FFF2-40B4-BE49-F238E27FC236}">
                <a16:creationId xmlns:a16="http://schemas.microsoft.com/office/drawing/2014/main" id="{F59DC3CF-A90C-41E0-BED8-F0D55D02F32E}"/>
              </a:ext>
            </a:extLst>
          </p:cNvPr>
          <p:cNvSpPr>
            <a:spLocks noGrp="1"/>
          </p:cNvSpPr>
          <p:nvPr>
            <p:ph type="subTitle" idx="1"/>
          </p:nvPr>
        </p:nvSpPr>
        <p:spPr/>
        <p:txBody>
          <a:bodyPr/>
          <a:lstStyle/>
          <a:p>
            <a:r>
              <a:rPr lang="en-US" i="1" dirty="0">
                <a:latin typeface="Dank Mono" panose="00000509000000000000" pitchFamily="50" charset="0"/>
              </a:rPr>
              <a:t>change your password</a:t>
            </a:r>
          </a:p>
        </p:txBody>
      </p:sp>
      <p:cxnSp>
        <p:nvCxnSpPr>
          <p:cNvPr id="5" name="Straight Connector 4">
            <a:extLst>
              <a:ext uri="{FF2B5EF4-FFF2-40B4-BE49-F238E27FC236}">
                <a16:creationId xmlns:a16="http://schemas.microsoft.com/office/drawing/2014/main" id="{53252F23-0F31-43CF-8FCD-4916B0A3D504}"/>
              </a:ext>
            </a:extLst>
          </p:cNvPr>
          <p:cNvCxnSpPr/>
          <p:nvPr/>
        </p:nvCxnSpPr>
        <p:spPr>
          <a:xfrm>
            <a:off x="3852530" y="4522573"/>
            <a:ext cx="44869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2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B496-D57C-4894-98D1-72E3F425CA53}"/>
              </a:ext>
            </a:extLst>
          </p:cNvPr>
          <p:cNvSpPr>
            <a:spLocks noGrp="1"/>
          </p:cNvSpPr>
          <p:nvPr>
            <p:ph type="title"/>
          </p:nvPr>
        </p:nvSpPr>
        <p:spPr/>
        <p:txBody>
          <a:bodyPr/>
          <a:lstStyle/>
          <a:p>
            <a:r>
              <a:rPr lang="en-US" i="1" dirty="0">
                <a:latin typeface="Dank Mono" panose="00000509000000000000" pitchFamily="50" charset="0"/>
              </a:rPr>
              <a:t>Secure Your Home Network</a:t>
            </a:r>
          </a:p>
        </p:txBody>
      </p:sp>
      <p:sp>
        <p:nvSpPr>
          <p:cNvPr id="3" name="Content Placeholder 2">
            <a:extLst>
              <a:ext uri="{FF2B5EF4-FFF2-40B4-BE49-F238E27FC236}">
                <a16:creationId xmlns:a16="http://schemas.microsoft.com/office/drawing/2014/main" id="{88905AAE-E9E1-4892-8D56-D6C8CC35AD77}"/>
              </a:ext>
            </a:extLst>
          </p:cNvPr>
          <p:cNvSpPr>
            <a:spLocks noGrp="1"/>
          </p:cNvSpPr>
          <p:nvPr>
            <p:ph idx="1"/>
          </p:nvPr>
        </p:nvSpPr>
        <p:spPr/>
        <p:txBody>
          <a:bodyPr/>
          <a:lstStyle/>
          <a:p>
            <a:pPr marL="0" indent="0">
              <a:buNone/>
            </a:pPr>
            <a:r>
              <a:rPr lang="en-US" sz="2000" u="sng" dirty="0">
                <a:latin typeface="Dank Mono" panose="00000509000000000000" pitchFamily="50" charset="0"/>
              </a:rPr>
              <a:t>Simple steps to secure a home network from many attacks like this:</a:t>
            </a:r>
          </a:p>
          <a:p>
            <a:pPr marL="342900" indent="-342900">
              <a:buFont typeface="+mj-lt"/>
              <a:buAutoNum type="arabicPeriod"/>
            </a:pPr>
            <a:r>
              <a:rPr lang="en-US" b="1" dirty="0">
                <a:latin typeface="Dank Mono" panose="00000509000000000000" pitchFamily="50" charset="0"/>
              </a:rPr>
              <a:t>Change your password</a:t>
            </a:r>
          </a:p>
          <a:p>
            <a:pPr marL="617220" lvl="1" indent="-342900">
              <a:buFont typeface="+mj-lt"/>
              <a:buAutoNum type="alphaLcParenR"/>
            </a:pPr>
            <a:r>
              <a:rPr lang="en-US" dirty="0">
                <a:latin typeface="Dank Mono" panose="00000509000000000000" pitchFamily="50" charset="0"/>
              </a:rPr>
              <a:t>Use a readable password </a:t>
            </a:r>
          </a:p>
          <a:p>
            <a:pPr marL="617220" lvl="1" indent="-342900">
              <a:buFont typeface="+mj-lt"/>
              <a:buAutoNum type="alphaLcParenR"/>
            </a:pPr>
            <a:r>
              <a:rPr lang="en-US" dirty="0">
                <a:latin typeface="Dank Mono" panose="00000509000000000000" pitchFamily="50" charset="0"/>
              </a:rPr>
              <a:t>Include a few symbols and numbers</a:t>
            </a:r>
          </a:p>
          <a:p>
            <a:pPr marL="617220" lvl="1" indent="-342900">
              <a:buFont typeface="+mj-lt"/>
              <a:buAutoNum type="alphaLcParenR"/>
            </a:pPr>
            <a:r>
              <a:rPr lang="en-US" dirty="0">
                <a:latin typeface="Dank Mono" panose="00000509000000000000" pitchFamily="50" charset="0"/>
              </a:rPr>
              <a:t>Easy to remember, easy to enter, easy to communicate</a:t>
            </a:r>
          </a:p>
          <a:p>
            <a:pPr marL="342900" indent="-342900">
              <a:buFont typeface="+mj-lt"/>
              <a:buAutoNum type="arabicPeriod"/>
            </a:pPr>
            <a:r>
              <a:rPr lang="en-US" b="1" dirty="0">
                <a:latin typeface="Dank Mono" panose="00000509000000000000" pitchFamily="50" charset="0"/>
              </a:rPr>
              <a:t>Change your network name</a:t>
            </a:r>
          </a:p>
          <a:p>
            <a:pPr marL="617220" lvl="1" indent="-342900">
              <a:buFont typeface="+mj-lt"/>
              <a:buAutoNum type="alphaLcParenR"/>
            </a:pPr>
            <a:r>
              <a:rPr lang="en-US" dirty="0">
                <a:latin typeface="Dank Mono" panose="00000509000000000000" pitchFamily="50" charset="0"/>
              </a:rPr>
              <a:t>Change your Wi-Fi network name to something unique</a:t>
            </a:r>
          </a:p>
          <a:p>
            <a:pPr marL="617220" lvl="1" indent="-342900">
              <a:buFont typeface="+mj-lt"/>
              <a:buAutoNum type="alphaLcParenR"/>
            </a:pPr>
            <a:r>
              <a:rPr lang="en-US" dirty="0">
                <a:latin typeface="Dank Mono" panose="00000509000000000000" pitchFamily="50" charset="0"/>
              </a:rPr>
              <a:t>Makes it hard to identify the ISP and any possible passwords</a:t>
            </a:r>
          </a:p>
          <a:p>
            <a:pPr marL="617220" lvl="1" indent="-342900">
              <a:buFont typeface="+mj-lt"/>
              <a:buAutoNum type="alphaLcParenR"/>
            </a:pPr>
            <a:r>
              <a:rPr lang="en-US" dirty="0">
                <a:latin typeface="Dank Mono" panose="00000509000000000000" pitchFamily="50" charset="0"/>
              </a:rPr>
              <a:t>Be creative, have fun</a:t>
            </a:r>
          </a:p>
          <a:p>
            <a:pPr marL="342900" indent="-342900">
              <a:buFont typeface="+mj-lt"/>
              <a:buAutoNum type="arabicPeriod"/>
            </a:pPr>
            <a:r>
              <a:rPr lang="en-US" b="1" dirty="0">
                <a:latin typeface="Dank Mono" panose="00000509000000000000" pitchFamily="50" charset="0"/>
              </a:rPr>
              <a:t>Hide your network</a:t>
            </a:r>
          </a:p>
          <a:p>
            <a:pPr marL="617220" lvl="1" indent="-342900">
              <a:buFont typeface="+mj-lt"/>
              <a:buAutoNum type="alphaLcParenR"/>
            </a:pPr>
            <a:r>
              <a:rPr lang="en-US" dirty="0">
                <a:latin typeface="Dank Mono" panose="00000509000000000000" pitchFamily="50" charset="0"/>
              </a:rPr>
              <a:t>Disable the network broadcast – this means the Wi-Fi details must be entered manually</a:t>
            </a:r>
          </a:p>
          <a:p>
            <a:pPr marL="617220" lvl="1" indent="-342900">
              <a:buFont typeface="+mj-lt"/>
              <a:buAutoNum type="alphaLcParenR"/>
            </a:pPr>
            <a:r>
              <a:rPr lang="en-US" dirty="0">
                <a:latin typeface="Dank Mono" panose="00000509000000000000" pitchFamily="50" charset="0"/>
              </a:rPr>
              <a:t>Most effective way of preventing outside threats to your network</a:t>
            </a:r>
          </a:p>
        </p:txBody>
      </p:sp>
    </p:spTree>
    <p:extLst>
      <p:ext uri="{BB962C8B-B14F-4D97-AF65-F5344CB8AC3E}">
        <p14:creationId xmlns:p14="http://schemas.microsoft.com/office/powerpoint/2010/main" val="3488861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787C-1F40-40FD-941D-B7072C3D7140}"/>
              </a:ext>
            </a:extLst>
          </p:cNvPr>
          <p:cNvSpPr>
            <a:spLocks noGrp="1"/>
          </p:cNvSpPr>
          <p:nvPr>
            <p:ph type="title"/>
          </p:nvPr>
        </p:nvSpPr>
        <p:spPr/>
        <p:txBody>
          <a:bodyPr/>
          <a:lstStyle/>
          <a:p>
            <a:r>
              <a:rPr lang="en-US" i="1" dirty="0">
                <a:latin typeface="Dank Mono" panose="00000509000000000000" pitchFamily="50" charset="0"/>
              </a:rPr>
              <a:t>Details &amp; More Information</a:t>
            </a:r>
          </a:p>
        </p:txBody>
      </p:sp>
      <p:sp>
        <p:nvSpPr>
          <p:cNvPr id="3" name="Content Placeholder 2">
            <a:extLst>
              <a:ext uri="{FF2B5EF4-FFF2-40B4-BE49-F238E27FC236}">
                <a16:creationId xmlns:a16="http://schemas.microsoft.com/office/drawing/2014/main" id="{3E8B1382-64F2-4791-B7D3-AA76C58C99F7}"/>
              </a:ext>
            </a:extLst>
          </p:cNvPr>
          <p:cNvSpPr>
            <a:spLocks noGrp="1"/>
          </p:cNvSpPr>
          <p:nvPr>
            <p:ph idx="1"/>
          </p:nvPr>
        </p:nvSpPr>
        <p:spPr/>
        <p:txBody>
          <a:bodyPr>
            <a:normAutofit/>
          </a:bodyPr>
          <a:lstStyle/>
          <a:p>
            <a:pPr marL="0" indent="0" algn="ctr">
              <a:buNone/>
            </a:pPr>
            <a:r>
              <a:rPr lang="en-US" sz="3200" dirty="0"/>
              <a:t>Check out the program and code on my GitHub</a:t>
            </a:r>
          </a:p>
          <a:p>
            <a:pPr marL="0" indent="0" algn="ctr">
              <a:buNone/>
            </a:pPr>
            <a:endParaRPr lang="en-US" sz="3200" dirty="0"/>
          </a:p>
          <a:p>
            <a:pPr marL="0" indent="0" algn="ctr">
              <a:buNone/>
            </a:pPr>
            <a:r>
              <a:rPr lang="en-US" sz="3200" dirty="0"/>
              <a:t>https://github.com/edwardayala/CAT</a:t>
            </a:r>
          </a:p>
        </p:txBody>
      </p:sp>
    </p:spTree>
    <p:extLst>
      <p:ext uri="{BB962C8B-B14F-4D97-AF65-F5344CB8AC3E}">
        <p14:creationId xmlns:p14="http://schemas.microsoft.com/office/powerpoint/2010/main" val="3217754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B78B-4C99-42EB-8BD3-5FB9D2E837BC}"/>
              </a:ext>
            </a:extLst>
          </p:cNvPr>
          <p:cNvSpPr>
            <a:spLocks noGrp="1"/>
          </p:cNvSpPr>
          <p:nvPr>
            <p:ph type="ctrTitle"/>
          </p:nvPr>
        </p:nvSpPr>
        <p:spPr/>
        <p:txBody>
          <a:bodyPr/>
          <a:lstStyle/>
          <a:p>
            <a:r>
              <a:rPr lang="en-US" dirty="0"/>
              <a:t>Planning phase</a:t>
            </a:r>
          </a:p>
        </p:txBody>
      </p:sp>
      <p:sp>
        <p:nvSpPr>
          <p:cNvPr id="3" name="Subtitle 2">
            <a:extLst>
              <a:ext uri="{FF2B5EF4-FFF2-40B4-BE49-F238E27FC236}">
                <a16:creationId xmlns:a16="http://schemas.microsoft.com/office/drawing/2014/main" id="{02C1EF65-B317-43DC-9D2F-B710F4DA6F72}"/>
              </a:ext>
            </a:extLst>
          </p:cNvPr>
          <p:cNvSpPr>
            <a:spLocks noGrp="1"/>
          </p:cNvSpPr>
          <p:nvPr>
            <p:ph type="subTitle" idx="1"/>
          </p:nvPr>
        </p:nvSpPr>
        <p:spPr/>
        <p:txBody>
          <a:bodyPr/>
          <a:lstStyle/>
          <a:p>
            <a:r>
              <a:rPr lang="en-US" i="1" dirty="0">
                <a:latin typeface="Dank Mono" panose="00000509000000000000" pitchFamily="50" charset="0"/>
              </a:rPr>
              <a:t>ideas and concepts</a:t>
            </a:r>
          </a:p>
        </p:txBody>
      </p:sp>
      <p:cxnSp>
        <p:nvCxnSpPr>
          <p:cNvPr id="5" name="Straight Connector 4">
            <a:extLst>
              <a:ext uri="{FF2B5EF4-FFF2-40B4-BE49-F238E27FC236}">
                <a16:creationId xmlns:a16="http://schemas.microsoft.com/office/drawing/2014/main" id="{CA69C862-6135-4D81-AA32-6771EE3B23FA}"/>
              </a:ext>
            </a:extLst>
          </p:cNvPr>
          <p:cNvCxnSpPr/>
          <p:nvPr/>
        </p:nvCxnSpPr>
        <p:spPr>
          <a:xfrm>
            <a:off x="3852530" y="4522573"/>
            <a:ext cx="44869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62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BEB6-6785-4E3D-A3DE-E1D0D9A5D9DE}"/>
              </a:ext>
            </a:extLst>
          </p:cNvPr>
          <p:cNvSpPr>
            <a:spLocks noGrp="1"/>
          </p:cNvSpPr>
          <p:nvPr>
            <p:ph type="title"/>
          </p:nvPr>
        </p:nvSpPr>
        <p:spPr/>
        <p:txBody>
          <a:bodyPr/>
          <a:lstStyle/>
          <a:p>
            <a:r>
              <a:rPr lang="en-US" i="1" dirty="0">
                <a:latin typeface="Dank Mono" panose="00000509000000000000" pitchFamily="50" charset="0"/>
              </a:rPr>
              <a:t>Manually Breaking Into Wi-Fi</a:t>
            </a:r>
          </a:p>
        </p:txBody>
      </p:sp>
      <p:sp>
        <p:nvSpPr>
          <p:cNvPr id="3" name="Content Placeholder 2">
            <a:extLst>
              <a:ext uri="{FF2B5EF4-FFF2-40B4-BE49-F238E27FC236}">
                <a16:creationId xmlns:a16="http://schemas.microsoft.com/office/drawing/2014/main" id="{F090AB6E-A7E1-43F1-A340-D320E214E359}"/>
              </a:ext>
            </a:extLst>
          </p:cNvPr>
          <p:cNvSpPr>
            <a:spLocks noGrp="1"/>
          </p:cNvSpPr>
          <p:nvPr>
            <p:ph idx="1"/>
          </p:nvPr>
        </p:nvSpPr>
        <p:spPr/>
        <p:txBody>
          <a:bodyPr>
            <a:normAutofit lnSpcReduction="10000"/>
          </a:bodyPr>
          <a:lstStyle/>
          <a:p>
            <a:r>
              <a:rPr lang="en-US" sz="1600" dirty="0">
                <a:latin typeface="Dank Mono" panose="00000509000000000000" pitchFamily="50" charset="0"/>
              </a:rPr>
              <a:t>This is a topic I had already known about before starting this project, I had made my own attempts at getting “free” Wi-Fi ever since I got my first computer.</a:t>
            </a:r>
          </a:p>
          <a:p>
            <a:r>
              <a:rPr lang="en-US" sz="1600" dirty="0">
                <a:latin typeface="Dank Mono" panose="00000509000000000000" pitchFamily="50" charset="0"/>
              </a:rPr>
              <a:t>Familiarizing myself with the various tools available on the internet, I used manuals and tutorials to find the best options to use and accommodate each tool to what I needed it for.</a:t>
            </a:r>
          </a:p>
          <a:p>
            <a:r>
              <a:rPr lang="en-US" sz="1600" dirty="0">
                <a:latin typeface="Dank Mono" panose="00000509000000000000" pitchFamily="50" charset="0"/>
              </a:rPr>
              <a:t>Tools I used:</a:t>
            </a:r>
          </a:p>
          <a:p>
            <a:pPr lvl="1"/>
            <a:r>
              <a:rPr lang="en-US" sz="1400" dirty="0">
                <a:latin typeface="Dank Mono" panose="00000509000000000000" pitchFamily="50" charset="0"/>
              </a:rPr>
              <a:t>Aircrack-ng Suite</a:t>
            </a:r>
          </a:p>
          <a:p>
            <a:pPr lvl="2"/>
            <a:r>
              <a:rPr lang="en-US" sz="1400" dirty="0">
                <a:latin typeface="Dank Mono" panose="00000509000000000000" pitchFamily="50" charset="0"/>
              </a:rPr>
              <a:t>Aircrack-ng</a:t>
            </a:r>
          </a:p>
          <a:p>
            <a:pPr lvl="2"/>
            <a:r>
              <a:rPr lang="en-US" sz="1400" dirty="0">
                <a:latin typeface="Dank Mono" panose="00000509000000000000" pitchFamily="50" charset="0"/>
              </a:rPr>
              <a:t>Airmon-ng</a:t>
            </a:r>
          </a:p>
          <a:p>
            <a:pPr lvl="2"/>
            <a:r>
              <a:rPr lang="en-US" sz="1400" dirty="0">
                <a:latin typeface="Dank Mono" panose="00000509000000000000" pitchFamily="50" charset="0"/>
              </a:rPr>
              <a:t>Airodump-ng</a:t>
            </a:r>
          </a:p>
          <a:p>
            <a:pPr lvl="2"/>
            <a:r>
              <a:rPr lang="en-US" sz="1400" dirty="0">
                <a:latin typeface="Dank Mono" panose="00000509000000000000" pitchFamily="50" charset="0"/>
              </a:rPr>
              <a:t>Aireplay-ng</a:t>
            </a:r>
          </a:p>
          <a:p>
            <a:pPr lvl="1"/>
            <a:r>
              <a:rPr lang="en-US" sz="1400" dirty="0">
                <a:latin typeface="Dank Mono" panose="00000509000000000000" pitchFamily="50" charset="0"/>
              </a:rPr>
              <a:t>Wash</a:t>
            </a:r>
          </a:p>
          <a:p>
            <a:pPr lvl="1"/>
            <a:r>
              <a:rPr lang="en-US" sz="1400" dirty="0">
                <a:latin typeface="Dank Mono" panose="00000509000000000000" pitchFamily="50" charset="0"/>
              </a:rPr>
              <a:t>Pyrit</a:t>
            </a:r>
          </a:p>
        </p:txBody>
      </p:sp>
    </p:spTree>
    <p:extLst>
      <p:ext uri="{BB962C8B-B14F-4D97-AF65-F5344CB8AC3E}">
        <p14:creationId xmlns:p14="http://schemas.microsoft.com/office/powerpoint/2010/main" val="291525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BEB6-6785-4E3D-A3DE-E1D0D9A5D9DE}"/>
              </a:ext>
            </a:extLst>
          </p:cNvPr>
          <p:cNvSpPr>
            <a:spLocks noGrp="1"/>
          </p:cNvSpPr>
          <p:nvPr>
            <p:ph type="title"/>
          </p:nvPr>
        </p:nvSpPr>
        <p:spPr/>
        <p:txBody>
          <a:bodyPr/>
          <a:lstStyle/>
          <a:p>
            <a:r>
              <a:rPr lang="en-US" i="1" dirty="0">
                <a:latin typeface="Dank Mono" panose="00000509000000000000" pitchFamily="50" charset="0"/>
              </a:rPr>
              <a:t>The Tools – Aircrack-ng Suite</a:t>
            </a:r>
          </a:p>
        </p:txBody>
      </p:sp>
      <p:sp>
        <p:nvSpPr>
          <p:cNvPr id="3" name="Content Placeholder 2">
            <a:extLst>
              <a:ext uri="{FF2B5EF4-FFF2-40B4-BE49-F238E27FC236}">
                <a16:creationId xmlns:a16="http://schemas.microsoft.com/office/drawing/2014/main" id="{F090AB6E-A7E1-43F1-A340-D320E214E359}"/>
              </a:ext>
            </a:extLst>
          </p:cNvPr>
          <p:cNvSpPr>
            <a:spLocks noGrp="1"/>
          </p:cNvSpPr>
          <p:nvPr>
            <p:ph idx="1"/>
          </p:nvPr>
        </p:nvSpPr>
        <p:spPr>
          <a:xfrm>
            <a:off x="1066800" y="1895061"/>
            <a:ext cx="10058400" cy="4320345"/>
          </a:xfrm>
        </p:spPr>
        <p:txBody>
          <a:bodyPr>
            <a:normAutofit/>
          </a:bodyPr>
          <a:lstStyle/>
          <a:p>
            <a:pPr marL="0" indent="0">
              <a:buNone/>
            </a:pPr>
            <a:r>
              <a:rPr lang="en-US" sz="1800" dirty="0">
                <a:latin typeface="Dank Mono" panose="00000509000000000000" pitchFamily="50" charset="0"/>
              </a:rPr>
              <a:t>The Aircrack-ng is a complete suite of tools to assess Wi-Fi network security.</a:t>
            </a:r>
          </a:p>
          <a:p>
            <a:r>
              <a:rPr lang="en-US" sz="1800" b="1" dirty="0">
                <a:latin typeface="Dank Mono" panose="00000509000000000000" pitchFamily="50" charset="0"/>
              </a:rPr>
              <a:t>Monitoring</a:t>
            </a:r>
            <a:r>
              <a:rPr lang="en-US" sz="1800" dirty="0">
                <a:latin typeface="Dank Mono" panose="00000509000000000000" pitchFamily="50" charset="0"/>
              </a:rPr>
              <a:t>: Packet capture and export of data to text files for further processing by third party tools</a:t>
            </a:r>
          </a:p>
          <a:p>
            <a:pPr lvl="1"/>
            <a:r>
              <a:rPr lang="en-US" sz="1600" dirty="0">
                <a:latin typeface="Dank Mono" panose="00000509000000000000" pitchFamily="50" charset="0"/>
              </a:rPr>
              <a:t>Airodump-ng</a:t>
            </a:r>
          </a:p>
          <a:p>
            <a:r>
              <a:rPr lang="en-US" sz="1800" b="1" dirty="0">
                <a:latin typeface="Dank Mono" panose="00000509000000000000" pitchFamily="50" charset="0"/>
              </a:rPr>
              <a:t>Attacking</a:t>
            </a:r>
            <a:r>
              <a:rPr lang="en-US" sz="1800" dirty="0">
                <a:latin typeface="Dank Mono" panose="00000509000000000000" pitchFamily="50" charset="0"/>
              </a:rPr>
              <a:t>: Replay attacks, deauthentication, fake access points and others via packet injection</a:t>
            </a:r>
          </a:p>
          <a:p>
            <a:pPr lvl="1"/>
            <a:r>
              <a:rPr lang="en-US" sz="1600" dirty="0">
                <a:latin typeface="Dank Mono" panose="00000509000000000000" pitchFamily="50" charset="0"/>
              </a:rPr>
              <a:t>Aireplay-ng</a:t>
            </a:r>
          </a:p>
          <a:p>
            <a:r>
              <a:rPr lang="en-US" sz="1800" b="1" dirty="0">
                <a:latin typeface="Dank Mono" panose="00000509000000000000" pitchFamily="50" charset="0"/>
              </a:rPr>
              <a:t>Testing</a:t>
            </a:r>
            <a:r>
              <a:rPr lang="en-US" sz="1800" dirty="0">
                <a:latin typeface="Dank Mono" panose="00000509000000000000" pitchFamily="50" charset="0"/>
              </a:rPr>
              <a:t>: Checking Wi-Fi cards and driver capabilities (capture and injection)</a:t>
            </a:r>
          </a:p>
          <a:p>
            <a:pPr lvl="1"/>
            <a:r>
              <a:rPr lang="en-US" sz="1600" dirty="0">
                <a:latin typeface="Dank Mono" panose="00000509000000000000" pitchFamily="50" charset="0"/>
              </a:rPr>
              <a:t>Airmon-ng</a:t>
            </a:r>
          </a:p>
          <a:p>
            <a:r>
              <a:rPr lang="en-US" sz="1800" b="1" dirty="0">
                <a:latin typeface="Dank Mono" panose="00000509000000000000" pitchFamily="50" charset="0"/>
              </a:rPr>
              <a:t>Cracking</a:t>
            </a:r>
            <a:r>
              <a:rPr lang="en-US" sz="1800" dirty="0">
                <a:latin typeface="Dank Mono" panose="00000509000000000000" pitchFamily="50" charset="0"/>
              </a:rPr>
              <a:t>: WEP and WPA PSK (WPA 1 and 2)</a:t>
            </a:r>
          </a:p>
          <a:p>
            <a:pPr lvl="1"/>
            <a:r>
              <a:rPr lang="en-US" sz="1600" dirty="0">
                <a:latin typeface="Dank Mono" panose="00000509000000000000" pitchFamily="50" charset="0"/>
              </a:rPr>
              <a:t>Aircrack-ng</a:t>
            </a:r>
          </a:p>
        </p:txBody>
      </p:sp>
    </p:spTree>
    <p:extLst>
      <p:ext uri="{BB962C8B-B14F-4D97-AF65-F5344CB8AC3E}">
        <p14:creationId xmlns:p14="http://schemas.microsoft.com/office/powerpoint/2010/main" val="26646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BEB6-6785-4E3D-A3DE-E1D0D9A5D9DE}"/>
              </a:ext>
            </a:extLst>
          </p:cNvPr>
          <p:cNvSpPr>
            <a:spLocks noGrp="1"/>
          </p:cNvSpPr>
          <p:nvPr>
            <p:ph type="title"/>
          </p:nvPr>
        </p:nvSpPr>
        <p:spPr/>
        <p:txBody>
          <a:bodyPr/>
          <a:lstStyle/>
          <a:p>
            <a:r>
              <a:rPr lang="en-US" i="1" dirty="0">
                <a:latin typeface="Dank Mono" panose="00000509000000000000" pitchFamily="50" charset="0"/>
              </a:rPr>
              <a:t>The Tools – Wash &amp; Pyrit</a:t>
            </a:r>
          </a:p>
        </p:txBody>
      </p:sp>
      <p:sp>
        <p:nvSpPr>
          <p:cNvPr id="3" name="Content Placeholder 2">
            <a:extLst>
              <a:ext uri="{FF2B5EF4-FFF2-40B4-BE49-F238E27FC236}">
                <a16:creationId xmlns:a16="http://schemas.microsoft.com/office/drawing/2014/main" id="{F090AB6E-A7E1-43F1-A340-D320E214E359}"/>
              </a:ext>
            </a:extLst>
          </p:cNvPr>
          <p:cNvSpPr>
            <a:spLocks noGrp="1"/>
          </p:cNvSpPr>
          <p:nvPr>
            <p:ph idx="1"/>
          </p:nvPr>
        </p:nvSpPr>
        <p:spPr>
          <a:xfrm>
            <a:off x="1066800" y="1895061"/>
            <a:ext cx="10058400" cy="4320345"/>
          </a:xfrm>
        </p:spPr>
        <p:txBody>
          <a:bodyPr>
            <a:normAutofit/>
          </a:bodyPr>
          <a:lstStyle/>
          <a:p>
            <a:pPr marL="0" indent="0">
              <a:buNone/>
            </a:pPr>
            <a:r>
              <a:rPr lang="en-US" sz="2000" dirty="0">
                <a:latin typeface="Dank Mono" panose="00000509000000000000" pitchFamily="50" charset="0"/>
              </a:rPr>
              <a:t>Wash is a tool designed to scan for WPS enabled networks and their main characteristics.</a:t>
            </a:r>
          </a:p>
          <a:p>
            <a:r>
              <a:rPr lang="en-US" sz="2000" dirty="0">
                <a:latin typeface="Dank Mono" panose="00000509000000000000" pitchFamily="50" charset="0"/>
              </a:rPr>
              <a:t>Part of the Reaver toolset used for attacking WPS enabled networks, although I just use it to scan for networks</a:t>
            </a:r>
          </a:p>
          <a:p>
            <a:pPr marL="0" indent="0">
              <a:buNone/>
            </a:pPr>
            <a:endParaRPr lang="en-US" sz="1800" dirty="0">
              <a:latin typeface="Dank Mono" panose="00000509000000000000" pitchFamily="50" charset="0"/>
            </a:endParaRPr>
          </a:p>
          <a:p>
            <a:pPr marL="0" indent="0">
              <a:buNone/>
            </a:pPr>
            <a:endParaRPr lang="en-US" sz="1800" dirty="0">
              <a:latin typeface="Dank Mono" panose="00000509000000000000" pitchFamily="50" charset="0"/>
            </a:endParaRPr>
          </a:p>
          <a:p>
            <a:pPr marL="0" indent="0">
              <a:buNone/>
            </a:pPr>
            <a:r>
              <a:rPr lang="en-US" sz="2000" dirty="0">
                <a:latin typeface="Dank Mono" panose="00000509000000000000" pitchFamily="50" charset="0"/>
              </a:rPr>
              <a:t>Pyrit is a tool similar to Aircrack that can be used to decrypt captured Wi-Fi passwords using Multi-core CPUs and GPU power.</a:t>
            </a:r>
          </a:p>
          <a:p>
            <a:r>
              <a:rPr lang="en-US" sz="2000" dirty="0">
                <a:latin typeface="Dank Mono" panose="00000509000000000000" pitchFamily="50" charset="0"/>
              </a:rPr>
              <a:t>I only use this tool to verify the passwords I capture from the networks.</a:t>
            </a:r>
          </a:p>
          <a:p>
            <a:pPr marL="0" indent="0">
              <a:buNone/>
            </a:pPr>
            <a:endParaRPr lang="en-US" sz="1800" dirty="0">
              <a:latin typeface="Dank Mono" panose="00000509000000000000" pitchFamily="50" charset="0"/>
            </a:endParaRPr>
          </a:p>
        </p:txBody>
      </p:sp>
    </p:spTree>
    <p:extLst>
      <p:ext uri="{BB962C8B-B14F-4D97-AF65-F5344CB8AC3E}">
        <p14:creationId xmlns:p14="http://schemas.microsoft.com/office/powerpoint/2010/main" val="64719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E2469E9-060D-45C5-807A-51041E3D5E11}"/>
              </a:ext>
            </a:extLst>
          </p:cNvPr>
          <p:cNvGraphicFramePr>
            <a:graphicFrameLocks noGrp="1"/>
          </p:cNvGraphicFramePr>
          <p:nvPr>
            <p:ph idx="1"/>
            <p:extLst>
              <p:ext uri="{D42A27DB-BD31-4B8C-83A1-F6EECF244321}">
                <p14:modId xmlns:p14="http://schemas.microsoft.com/office/powerpoint/2010/main" val="628800083"/>
              </p:ext>
            </p:extLst>
          </p:nvPr>
        </p:nvGraphicFramePr>
        <p:xfrm>
          <a:off x="714738" y="813641"/>
          <a:ext cx="10428183"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53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9CA1-F78B-4CE8-BAA0-4A241AB6944B}"/>
              </a:ext>
            </a:extLst>
          </p:cNvPr>
          <p:cNvSpPr>
            <a:spLocks noGrp="1"/>
          </p:cNvSpPr>
          <p:nvPr>
            <p:ph type="ctrTitle"/>
          </p:nvPr>
        </p:nvSpPr>
        <p:spPr/>
        <p:txBody>
          <a:bodyPr/>
          <a:lstStyle/>
          <a:p>
            <a:r>
              <a:rPr lang="en-US" dirty="0"/>
              <a:t>Development Phase I</a:t>
            </a:r>
          </a:p>
        </p:txBody>
      </p:sp>
      <p:sp>
        <p:nvSpPr>
          <p:cNvPr id="3" name="Subtitle 2">
            <a:extLst>
              <a:ext uri="{FF2B5EF4-FFF2-40B4-BE49-F238E27FC236}">
                <a16:creationId xmlns:a16="http://schemas.microsoft.com/office/drawing/2014/main" id="{F59DC3CF-A90C-41E0-BED8-F0D55D02F32E}"/>
              </a:ext>
            </a:extLst>
          </p:cNvPr>
          <p:cNvSpPr>
            <a:spLocks noGrp="1"/>
          </p:cNvSpPr>
          <p:nvPr>
            <p:ph type="subTitle" idx="1"/>
          </p:nvPr>
        </p:nvSpPr>
        <p:spPr/>
        <p:txBody>
          <a:bodyPr/>
          <a:lstStyle/>
          <a:p>
            <a:r>
              <a:rPr lang="en-US" i="1" dirty="0">
                <a:latin typeface="Dank Mono" panose="00000509000000000000" pitchFamily="50" charset="0"/>
              </a:rPr>
              <a:t>python and command line</a:t>
            </a:r>
          </a:p>
        </p:txBody>
      </p:sp>
      <p:cxnSp>
        <p:nvCxnSpPr>
          <p:cNvPr id="6" name="Straight Connector 5">
            <a:extLst>
              <a:ext uri="{FF2B5EF4-FFF2-40B4-BE49-F238E27FC236}">
                <a16:creationId xmlns:a16="http://schemas.microsoft.com/office/drawing/2014/main" id="{0C4BA3CF-E490-4E98-B6B9-BB576EB51920}"/>
              </a:ext>
            </a:extLst>
          </p:cNvPr>
          <p:cNvCxnSpPr/>
          <p:nvPr/>
        </p:nvCxnSpPr>
        <p:spPr>
          <a:xfrm>
            <a:off x="3852530" y="4522573"/>
            <a:ext cx="44869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506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184A-C787-4577-A8F3-C38B81F47B7B}"/>
              </a:ext>
            </a:extLst>
          </p:cNvPr>
          <p:cNvSpPr>
            <a:spLocks noGrp="1"/>
          </p:cNvSpPr>
          <p:nvPr>
            <p:ph type="title"/>
          </p:nvPr>
        </p:nvSpPr>
        <p:spPr/>
        <p:txBody>
          <a:bodyPr>
            <a:normAutofit/>
          </a:bodyPr>
          <a:lstStyle/>
          <a:p>
            <a:r>
              <a:rPr lang="en-US" sz="6600" i="1" dirty="0">
                <a:latin typeface="Dank Mono" panose="00000509000000000000" pitchFamily="50" charset="0"/>
              </a:rPr>
              <a:t>The Idea</a:t>
            </a:r>
          </a:p>
        </p:txBody>
      </p:sp>
      <p:sp>
        <p:nvSpPr>
          <p:cNvPr id="3" name="Content Placeholder 2">
            <a:extLst>
              <a:ext uri="{FF2B5EF4-FFF2-40B4-BE49-F238E27FC236}">
                <a16:creationId xmlns:a16="http://schemas.microsoft.com/office/drawing/2014/main" id="{DFEB9DE9-E218-4638-BF8E-FADAC92CA929}"/>
              </a:ext>
            </a:extLst>
          </p:cNvPr>
          <p:cNvSpPr>
            <a:spLocks noGrp="1"/>
          </p:cNvSpPr>
          <p:nvPr>
            <p:ph idx="1"/>
          </p:nvPr>
        </p:nvSpPr>
        <p:spPr/>
        <p:txBody>
          <a:bodyPr>
            <a:normAutofit/>
          </a:bodyPr>
          <a:lstStyle/>
          <a:p>
            <a:pPr marL="0" indent="0">
              <a:buNone/>
            </a:pPr>
            <a:r>
              <a:rPr lang="en-US" sz="3600" dirty="0">
                <a:latin typeface="Dank Mono" panose="00000509000000000000" pitchFamily="50" charset="0"/>
              </a:rPr>
              <a:t>Automate the manual process:</a:t>
            </a:r>
          </a:p>
          <a:p>
            <a:pPr marL="845820" lvl="1" indent="-571500">
              <a:buFont typeface="+mj-lt"/>
              <a:buAutoNum type="arabicPeriod"/>
            </a:pPr>
            <a:r>
              <a:rPr lang="en-US" sz="3200" dirty="0">
                <a:latin typeface="Dank Mono" panose="00000509000000000000" pitchFamily="50" charset="0"/>
              </a:rPr>
              <a:t>Discovering target networks</a:t>
            </a:r>
          </a:p>
          <a:p>
            <a:pPr marL="845820" lvl="1" indent="-571500">
              <a:buFont typeface="+mj-lt"/>
              <a:buAutoNum type="arabicPeriod"/>
            </a:pPr>
            <a:r>
              <a:rPr lang="en-US" sz="3200" dirty="0">
                <a:latin typeface="Dank Mono" panose="00000509000000000000" pitchFamily="50" charset="0"/>
              </a:rPr>
              <a:t>Attacking a target</a:t>
            </a:r>
          </a:p>
          <a:p>
            <a:pPr marL="845820" lvl="1" indent="-571500">
              <a:buFont typeface="+mj-lt"/>
              <a:buAutoNum type="arabicPeriod"/>
            </a:pPr>
            <a:r>
              <a:rPr lang="en-US" sz="3200" dirty="0">
                <a:latin typeface="Dank Mono" panose="00000509000000000000" pitchFamily="50" charset="0"/>
              </a:rPr>
              <a:t>Capture the password</a:t>
            </a:r>
          </a:p>
          <a:p>
            <a:pPr marL="274320" lvl="1" indent="0">
              <a:buNone/>
            </a:pPr>
            <a:endParaRPr lang="en-US" sz="3200" dirty="0">
              <a:latin typeface="Dank Mono" panose="00000509000000000000" pitchFamily="50" charset="0"/>
            </a:endParaRPr>
          </a:p>
          <a:p>
            <a:endParaRPr lang="en-US" sz="3600" dirty="0">
              <a:latin typeface="Dank Mono" panose="00000509000000000000" pitchFamily="50" charset="0"/>
            </a:endParaRPr>
          </a:p>
        </p:txBody>
      </p:sp>
    </p:spTree>
    <p:extLst>
      <p:ext uri="{BB962C8B-B14F-4D97-AF65-F5344CB8AC3E}">
        <p14:creationId xmlns:p14="http://schemas.microsoft.com/office/powerpoint/2010/main" val="4980760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D7D62715B0DD4095D6EF2DB4D95645" ma:contentTypeVersion="5" ma:contentTypeDescription="Create a new document." ma:contentTypeScope="" ma:versionID="bbd78f3fe0bf75a31c1f6627bf6e0f88">
  <xsd:schema xmlns:xsd="http://www.w3.org/2001/XMLSchema" xmlns:xs="http://www.w3.org/2001/XMLSchema" xmlns:p="http://schemas.microsoft.com/office/2006/metadata/properties" xmlns:ns3="6ccc4e1c-3af4-4efc-88c1-8b3eadabb591" targetNamespace="http://schemas.microsoft.com/office/2006/metadata/properties" ma:root="true" ma:fieldsID="8251f08bebc437321c1b34738577ee0a" ns3:_="">
    <xsd:import namespace="6ccc4e1c-3af4-4efc-88c1-8b3eadabb59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cc4e1c-3af4-4efc-88c1-8b3eadabb5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ccc4e1c-3af4-4efc-88c1-8b3eadabb59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48AA03-BE3B-4703-8F47-DE936536AB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cc4e1c-3af4-4efc-88c1-8b3eadabb5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6ccc4e1c-3af4-4efc-88c1-8b3eadabb591"/>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1428</Words>
  <Application>Microsoft Office PowerPoint</Application>
  <PresentationFormat>Widescreen</PresentationFormat>
  <Paragraphs>198</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Avenir Next LT Pro</vt:lpstr>
      <vt:lpstr>Dank Mono</vt:lpstr>
      <vt:lpstr>Avenir Next LT Pro Light</vt:lpstr>
      <vt:lpstr>Garamond</vt:lpstr>
      <vt:lpstr>SavonVTI</vt:lpstr>
      <vt:lpstr>C.A.T.</vt:lpstr>
      <vt:lpstr>Project Timeline</vt:lpstr>
      <vt:lpstr>Planning phase</vt:lpstr>
      <vt:lpstr>Manually Breaking Into Wi-Fi</vt:lpstr>
      <vt:lpstr>The Tools – Aircrack-ng Suite</vt:lpstr>
      <vt:lpstr>The Tools – Wash &amp; Pyrit</vt:lpstr>
      <vt:lpstr>PowerPoint Presentation</vt:lpstr>
      <vt:lpstr>Development Phase I</vt:lpstr>
      <vt:lpstr>The Idea</vt:lpstr>
      <vt:lpstr>Running Commands Through Python</vt:lpstr>
      <vt:lpstr>Gathering Information - Networks</vt:lpstr>
      <vt:lpstr>Gathering Information - Clients</vt:lpstr>
      <vt:lpstr>Attacking The Target</vt:lpstr>
      <vt:lpstr>Capturing The Password</vt:lpstr>
      <vt:lpstr>PowerPoint Presentation</vt:lpstr>
      <vt:lpstr>Development Phase II</vt:lpstr>
      <vt:lpstr>The Password Structure</vt:lpstr>
      <vt:lpstr>Time To Decrypt Comparison</vt:lpstr>
      <vt:lpstr>Finding Words</vt:lpstr>
      <vt:lpstr>Generating The Wordlist</vt:lpstr>
      <vt:lpstr>Compilation  Phase II</vt:lpstr>
      <vt:lpstr>Process Flow</vt:lpstr>
      <vt:lpstr>DEMO</vt:lpstr>
      <vt:lpstr>PowerPoint Presentation</vt:lpstr>
      <vt:lpstr>How to protect yourself</vt:lpstr>
      <vt:lpstr>Secure Your Home Network</vt:lpstr>
      <vt:lpstr>Details &amp;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2020-04-20T17:35:15Z</dcterms:created>
  <dcterms:modified xsi:type="dcterms:W3CDTF">2020-04-22T15:54:46Z</dcterms:modified>
</cp:coreProperties>
</file>